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2"/>
  </p:notesMasterIdLst>
  <p:sldIdLst>
    <p:sldId id="260" r:id="rId2"/>
    <p:sldId id="264" r:id="rId3"/>
    <p:sldId id="263" r:id="rId4"/>
    <p:sldId id="265" r:id="rId5"/>
    <p:sldId id="266" r:id="rId6"/>
    <p:sldId id="267" r:id="rId7"/>
    <p:sldId id="268" r:id="rId8"/>
    <p:sldId id="270" r:id="rId9"/>
    <p:sldId id="271" r:id="rId10"/>
    <p:sldId id="272" r:id="rId11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0" autoAdjust="0"/>
    <p:restoredTop sz="94660"/>
  </p:normalViewPr>
  <p:slideViewPr>
    <p:cSldViewPr showGuides="1">
      <p:cViewPr varScale="1">
        <p:scale>
          <a:sx n="54" d="100"/>
          <a:sy n="54" d="100"/>
        </p:scale>
        <p:origin x="-96" y="-372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6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8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9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2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297DE-C1F4-4CB5-9AA6-7B8134FCB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669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41928ED7-8D55-554E-B60F-E2DEEC864B48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  <p:sldLayoutId id="214748384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4457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Breach of a Requirement of the Code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Ken </a:t>
            </a:r>
            <a:r>
              <a:rPr lang="en-US" dirty="0" err="1">
                <a:latin typeface="Arial" charset="0"/>
              </a:rPr>
              <a:t>Dakdduk</a:t>
            </a:r>
            <a:r>
              <a:rPr lang="en-US" dirty="0">
                <a:latin typeface="Arial" charset="0"/>
              </a:rPr>
              <a:t> </a:t>
            </a: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CAG Brussels March </a:t>
            </a:r>
            <a:r>
              <a:rPr lang="en-US" dirty="0" smtClean="0">
                <a:latin typeface="Arial" charset="0"/>
              </a:rPr>
              <a:t>2012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Brussels, </a:t>
            </a:r>
            <a:r>
              <a:rPr lang="en-US" dirty="0" smtClean="0">
                <a:latin typeface="Arial" charset="0"/>
              </a:rPr>
              <a:t>Belgium</a:t>
            </a:r>
          </a:p>
          <a:p>
            <a:r>
              <a:rPr lang="en-US" dirty="0">
                <a:latin typeface="Arial" charset="0"/>
              </a:rPr>
              <a:t>March 5, 2012	</a:t>
            </a: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05519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General Provision</a:t>
            </a:r>
          </a:p>
          <a:p>
            <a:pPr marL="0" indent="0"/>
            <a:r>
              <a:rPr lang="en-US" sz="3200" dirty="0" smtClean="0"/>
              <a:t>  </a:t>
            </a:r>
            <a:r>
              <a:rPr lang="en-US" sz="2600" dirty="0" smtClean="0"/>
              <a:t>Breach </a:t>
            </a:r>
            <a:r>
              <a:rPr lang="en-US" sz="2600" u="sng" dirty="0" smtClean="0"/>
              <a:t>unrelated </a:t>
            </a:r>
            <a:r>
              <a:rPr lang="en-US" sz="2600" u="sng" dirty="0"/>
              <a:t>to </a:t>
            </a:r>
            <a:r>
              <a:rPr lang="en-US" sz="2600" u="sng" dirty="0" smtClean="0"/>
              <a:t>independence</a:t>
            </a:r>
          </a:p>
          <a:p>
            <a:pPr marL="400050" lvl="1" indent="0"/>
            <a:r>
              <a:rPr lang="en-US" sz="2600" dirty="0" smtClean="0"/>
              <a:t> Take action </a:t>
            </a:r>
            <a:r>
              <a:rPr lang="en-US" sz="2600" dirty="0"/>
              <a:t>as soon as </a:t>
            </a:r>
            <a:r>
              <a:rPr lang="en-US" sz="2600" dirty="0" smtClean="0"/>
              <a:t>possible</a:t>
            </a:r>
          </a:p>
          <a:p>
            <a:pPr marL="800100" lvl="2" indent="0"/>
            <a:r>
              <a:rPr lang="en-US" sz="2400" dirty="0" smtClean="0"/>
              <a:t>  Satisfactorily </a:t>
            </a:r>
            <a:r>
              <a:rPr lang="en-US" sz="2400" dirty="0"/>
              <a:t>address the consequences of the breach </a:t>
            </a:r>
            <a:endParaRPr lang="en-US" sz="2400" dirty="0" smtClean="0"/>
          </a:p>
          <a:p>
            <a:pPr marL="800100" lvl="2" indent="0"/>
            <a:r>
              <a:rPr lang="en-US" sz="2400" dirty="0" smtClean="0"/>
              <a:t>  Determine </a:t>
            </a:r>
            <a:r>
              <a:rPr lang="en-US" sz="2400" dirty="0"/>
              <a:t>whether to report the breach </a:t>
            </a:r>
            <a:r>
              <a:rPr lang="en-US" sz="2400" dirty="0" smtClean="0"/>
              <a:t>to affected parties</a:t>
            </a:r>
          </a:p>
          <a:p>
            <a:pPr marL="0" indent="0"/>
            <a:r>
              <a:rPr lang="en-US" dirty="0" smtClean="0"/>
              <a:t>IESBA tentative conclusion – will consider providing more context and rationale for the approach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Exposure Draft proposals (1):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686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Breach </a:t>
            </a:r>
            <a:r>
              <a:rPr lang="en-US" dirty="0"/>
              <a:t>of an independence </a:t>
            </a:r>
            <a:r>
              <a:rPr lang="en-US" dirty="0" smtClean="0"/>
              <a:t>requirement</a:t>
            </a:r>
            <a:endParaRPr lang="en-US" dirty="0"/>
          </a:p>
          <a:p>
            <a:pPr lvl="1"/>
            <a:r>
              <a:rPr lang="en-US" dirty="0" smtClean="0"/>
              <a:t>Termination of audit engagement may be necessary</a:t>
            </a:r>
          </a:p>
          <a:p>
            <a:pPr lvl="1"/>
            <a:r>
              <a:rPr lang="en-US" dirty="0" smtClean="0"/>
              <a:t>Communicate the matter to those charged with governance</a:t>
            </a:r>
          </a:p>
          <a:p>
            <a:pPr lvl="1"/>
            <a:r>
              <a:rPr lang="en-US" dirty="0" smtClean="0"/>
              <a:t>Terminate, suspend, or eliminate the interest or relationship</a:t>
            </a:r>
          </a:p>
          <a:p>
            <a:pPr lvl="1"/>
            <a:r>
              <a:rPr lang="en-US" dirty="0" smtClean="0"/>
              <a:t>Comply with legal/regulatory requirements</a:t>
            </a:r>
          </a:p>
          <a:p>
            <a:pPr lvl="1"/>
            <a:r>
              <a:rPr lang="en-US" dirty="0" smtClean="0"/>
              <a:t>Evaluate significance of the breach</a:t>
            </a:r>
          </a:p>
          <a:p>
            <a:pPr lvl="2"/>
            <a:r>
              <a:rPr lang="en-US" dirty="0" smtClean="0"/>
              <a:t>Impact on the firm’s objectivity and ability to issue an audit report;</a:t>
            </a:r>
          </a:p>
          <a:p>
            <a:pPr lvl="1"/>
            <a:r>
              <a:rPr lang="en-US" dirty="0" smtClean="0"/>
              <a:t>Objectivity has been compromised  (3</a:t>
            </a:r>
            <a:r>
              <a:rPr lang="en-US" baseline="30000" dirty="0" smtClean="0"/>
              <a:t>rd</a:t>
            </a:r>
            <a:r>
              <a:rPr lang="en-US" dirty="0" smtClean="0"/>
              <a:t> party test)</a:t>
            </a:r>
          </a:p>
          <a:p>
            <a:pPr lvl="2"/>
            <a:r>
              <a:rPr lang="en-US" dirty="0" smtClean="0"/>
              <a:t>Discuss with </a:t>
            </a:r>
            <a:r>
              <a:rPr lang="en-US" dirty="0" err="1" smtClean="0"/>
              <a:t>TCWG</a:t>
            </a:r>
            <a:r>
              <a:rPr lang="en-US" dirty="0" smtClean="0"/>
              <a:t> and take steps to terminate audit engagement</a:t>
            </a:r>
          </a:p>
          <a:p>
            <a:pPr lvl="1"/>
            <a:r>
              <a:rPr lang="en-US" dirty="0" smtClean="0"/>
              <a:t>Objectivity has not been compromised (3</a:t>
            </a:r>
            <a:r>
              <a:rPr lang="en-US" baseline="30000" dirty="0" smtClean="0"/>
              <a:t>rd</a:t>
            </a:r>
            <a:r>
              <a:rPr lang="en-US" dirty="0" smtClean="0"/>
              <a:t> party and </a:t>
            </a:r>
            <a:r>
              <a:rPr lang="en-US" dirty="0" err="1" smtClean="0"/>
              <a:t>TCWG</a:t>
            </a:r>
            <a:r>
              <a:rPr lang="en-US" dirty="0" smtClean="0"/>
              <a:t> tests)</a:t>
            </a:r>
          </a:p>
          <a:p>
            <a:pPr lvl="2"/>
            <a:r>
              <a:rPr lang="en-US" dirty="0" smtClean="0"/>
              <a:t>Determine whether action can be taken to satisfactorily address the consequences of the </a:t>
            </a:r>
            <a:r>
              <a:rPr lang="en-US" dirty="0" err="1" smtClean="0"/>
              <a:t>breach,and</a:t>
            </a:r>
            <a:r>
              <a:rPr lang="en-US" dirty="0" smtClean="0"/>
              <a:t> ensure objectivity is maintained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Exposure Draft proposals (2):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764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If action can be taken</a:t>
            </a:r>
          </a:p>
          <a:p>
            <a:pPr lvl="1"/>
            <a:r>
              <a:rPr lang="en-US" sz="1600" dirty="0" smtClean="0"/>
              <a:t>Discuss the breach and the action proposed with those charged with governance as soon as possible;</a:t>
            </a:r>
          </a:p>
          <a:p>
            <a:pPr lvl="1"/>
            <a:r>
              <a:rPr lang="en-US" sz="1600" dirty="0" smtClean="0"/>
              <a:t>If those charged with governance agree that the proposed action will satisfactorily address the consequences of the breach, continue the audit engagement. </a:t>
            </a:r>
          </a:p>
          <a:p>
            <a:pPr lvl="1"/>
            <a:r>
              <a:rPr lang="en-US" sz="1600" dirty="0" smtClean="0"/>
              <a:t>If those charged with governance do not agree, terminate the audit engagement;</a:t>
            </a:r>
          </a:p>
          <a:p>
            <a:r>
              <a:rPr lang="en-US" sz="2200" dirty="0" smtClean="0"/>
              <a:t>Documentation</a:t>
            </a:r>
          </a:p>
          <a:p>
            <a:pPr lvl="1"/>
            <a:r>
              <a:rPr lang="en-US" sz="1600" dirty="0" smtClean="0"/>
              <a:t>Actions taken </a:t>
            </a:r>
          </a:p>
          <a:p>
            <a:pPr lvl="1"/>
            <a:r>
              <a:rPr lang="en-US" sz="1600" dirty="0" smtClean="0"/>
              <a:t>All matters discussed with those charged with governance </a:t>
            </a:r>
          </a:p>
          <a:p>
            <a:pPr lvl="1"/>
            <a:r>
              <a:rPr lang="en-US" sz="1600" dirty="0" smtClean="0"/>
              <a:t>All matters discussed with relevant regulators, if applicable</a:t>
            </a:r>
          </a:p>
          <a:p>
            <a:endParaRPr lang="en-US" sz="22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Exposure Draft proposals (3):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19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all respondents were supportive of the Code addressing breaches.</a:t>
            </a:r>
          </a:p>
          <a:p>
            <a:endParaRPr lang="en-US" dirty="0" smtClean="0"/>
          </a:p>
          <a:p>
            <a:r>
              <a:rPr lang="en-US" dirty="0" smtClean="0"/>
              <a:t>Almost all respondents supported the reasonable 3</a:t>
            </a:r>
            <a:r>
              <a:rPr lang="en-US" baseline="30000" dirty="0" smtClean="0"/>
              <a:t>rd</a:t>
            </a:r>
            <a:r>
              <a:rPr lang="en-US" dirty="0" smtClean="0"/>
              <a:t> party test</a:t>
            </a:r>
          </a:p>
          <a:p>
            <a:pPr lvl="1"/>
            <a:r>
              <a:rPr lang="en-US" dirty="0" smtClean="0"/>
              <a:t>IESBA will consider a comment suggesting clarity is needed that a 3</a:t>
            </a:r>
            <a:r>
              <a:rPr lang="en-US" baseline="30000" dirty="0" smtClean="0"/>
              <a:t>rd</a:t>
            </a:r>
            <a:r>
              <a:rPr lang="en-US" dirty="0" smtClean="0"/>
              <a:t> party is not another auditor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Almost all respondents supported the matters to be discussed with those charged with governance.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Support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smtClean="0"/>
              <a:t>Responses to Exposure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876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respondents</a:t>
            </a:r>
          </a:p>
          <a:p>
            <a:pPr lvl="1"/>
            <a:r>
              <a:rPr lang="en-US" dirty="0" smtClean="0"/>
              <a:t>Supported overall approach of continuing only with the agreement of </a:t>
            </a:r>
            <a:r>
              <a:rPr lang="en-US" dirty="0" err="1" smtClean="0"/>
              <a:t>TCWG</a:t>
            </a:r>
            <a:endParaRPr lang="en-US" dirty="0" smtClean="0"/>
          </a:p>
          <a:p>
            <a:r>
              <a:rPr lang="en-US" dirty="0" smtClean="0"/>
              <a:t>Minority of respondents (about 25%) </a:t>
            </a:r>
          </a:p>
          <a:p>
            <a:pPr lvl="1"/>
            <a:r>
              <a:rPr lang="en-US" dirty="0" smtClean="0"/>
              <a:t>Did not support the overall approach of continuing only with the agreement of </a:t>
            </a:r>
            <a:r>
              <a:rPr lang="en-US" dirty="0" err="1" smtClean="0"/>
              <a:t>TCWG</a:t>
            </a:r>
            <a:endParaRPr lang="en-US" dirty="0" smtClean="0"/>
          </a:p>
          <a:p>
            <a:pPr lvl="1"/>
            <a:r>
              <a:rPr lang="en-US" dirty="0" smtClean="0"/>
              <a:t>Some said the decision must lie with the auditor.</a:t>
            </a:r>
          </a:p>
          <a:p>
            <a:r>
              <a:rPr lang="en-US" dirty="0" err="1" smtClean="0"/>
              <a:t>IESBA</a:t>
            </a:r>
            <a:r>
              <a:rPr lang="en-US" dirty="0" smtClean="0"/>
              <a:t> tentative conclusion </a:t>
            </a:r>
          </a:p>
          <a:p>
            <a:pPr lvl="1"/>
            <a:r>
              <a:rPr lang="en-US" dirty="0" smtClean="0"/>
              <a:t>TCWG must agree that firm can continue with the audit</a:t>
            </a:r>
          </a:p>
          <a:p>
            <a:pPr lvl="1"/>
            <a:r>
              <a:rPr lang="en-US" dirty="0" smtClean="0"/>
              <a:t>Consider ISA 260, Communication with TCWG</a:t>
            </a:r>
          </a:p>
          <a:p>
            <a:pPr lvl="2"/>
            <a:r>
              <a:rPr lang="en-US" dirty="0" smtClean="0"/>
              <a:t>Definition of TCWG and timing of communication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Agreement of those charged with governance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smtClean="0"/>
              <a:t>Responses to Exposure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3496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Respondents views were mixed</a:t>
            </a:r>
          </a:p>
          <a:p>
            <a:r>
              <a:rPr lang="en-US" dirty="0" smtClean="0"/>
              <a:t>Majority - all breaches should be reported </a:t>
            </a:r>
          </a:p>
          <a:p>
            <a:r>
              <a:rPr lang="en-US" dirty="0" smtClean="0"/>
              <a:t>Minority - insignificant breaches need not be reported. </a:t>
            </a:r>
          </a:p>
          <a:p>
            <a:r>
              <a:rPr lang="en-US" dirty="0" smtClean="0"/>
              <a:t>Many respondents commented on the timing of reporting</a:t>
            </a:r>
          </a:p>
          <a:p>
            <a:pPr lvl="1"/>
            <a:r>
              <a:rPr lang="en-US" dirty="0" smtClean="0"/>
              <a:t>Should not be required to report insignificant breaches ASAP</a:t>
            </a:r>
          </a:p>
          <a:p>
            <a:pPr lvl="1"/>
            <a:r>
              <a:rPr lang="en-US" dirty="0" smtClean="0"/>
              <a:t>Recent input from audit committee members</a:t>
            </a:r>
          </a:p>
          <a:p>
            <a:r>
              <a:rPr lang="en-US" dirty="0" smtClean="0"/>
              <a:t>IESBA tentative conclusion - report all breaches</a:t>
            </a:r>
          </a:p>
          <a:p>
            <a:pPr lvl="1"/>
            <a:r>
              <a:rPr lang="en-US" dirty="0" smtClean="0"/>
              <a:t>Some flexibility may be appropriate for less significant breaches</a:t>
            </a:r>
          </a:p>
          <a:p>
            <a:pPr lvl="1"/>
            <a:r>
              <a:rPr lang="en-US" dirty="0" smtClean="0"/>
              <a:t>Less significant breaches communicated as part of regular communication or in accordance with established protocol</a:t>
            </a:r>
          </a:p>
          <a:p>
            <a:pPr lvl="1"/>
            <a:r>
              <a:rPr lang="en-US" dirty="0" smtClean="0"/>
              <a:t>Will consider whether communication should be in writing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of all breaches and the timing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smtClean="0"/>
              <a:t>Responses to Exposure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099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respondents suggested reporting breaches to a regulator in certain circumstances</a:t>
            </a:r>
          </a:p>
          <a:p>
            <a:endParaRPr lang="en-US" dirty="0" smtClean="0"/>
          </a:p>
          <a:p>
            <a:r>
              <a:rPr lang="en-US" dirty="0" smtClean="0"/>
              <a:t>IESBA tentative conclusion – not appropriate for the Code to require reporting to a regulator</a:t>
            </a:r>
          </a:p>
          <a:p>
            <a:pPr lvl="1"/>
            <a:r>
              <a:rPr lang="en-US" dirty="0" smtClean="0"/>
              <a:t>Will consider acknowledging instances where reporting is encouraged or a best practice in a jurisdiction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to a </a:t>
            </a:r>
            <a:r>
              <a:rPr lang="en-US" dirty="0" smtClean="0"/>
              <a:t>regulator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Responses to Exposure 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559653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6000" dirty="0" smtClean="0"/>
              <a:t>Questions?</a:t>
            </a:r>
            <a:endParaRPr lang="en-US" sz="6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Breaches of a Requirement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44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each of a Requirement of the Code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Breach of a Requirement of the Code</Template>
  <TotalTime>171</TotalTime>
  <Words>516</Words>
  <Application>Microsoft Office PowerPoint</Application>
  <PresentationFormat>Letter Paper (8.5x11 in)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Breach of a Requirement of the Code</vt:lpstr>
      <vt:lpstr>Breach of a Requirement of the Code</vt:lpstr>
      <vt:lpstr> Exposure Draft proposals (1): </vt:lpstr>
      <vt:lpstr> Exposure Draft proposals (2): </vt:lpstr>
      <vt:lpstr> Exposure Draft proposals (3): </vt:lpstr>
      <vt:lpstr>General Support</vt:lpstr>
      <vt:lpstr>Agreement of those charged with governance</vt:lpstr>
      <vt:lpstr>Reporting of all breaches and the timing</vt:lpstr>
      <vt:lpstr>Reporting to a regulator</vt:lpstr>
      <vt:lpstr> Breaches of a Requirement 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Breach of a Requirement of the Code</dc:title>
  <dc:creator>cjackson</dc:creator>
  <cp:lastModifiedBy>Administrator</cp:lastModifiedBy>
  <cp:revision>22</cp:revision>
  <cp:lastPrinted>2011-09-27T17:54:21Z</cp:lastPrinted>
  <dcterms:created xsi:type="dcterms:W3CDTF">2012-03-01T17:25:43Z</dcterms:created>
  <dcterms:modified xsi:type="dcterms:W3CDTF">2012-03-06T13:38:30Z</dcterms:modified>
</cp:coreProperties>
</file>