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12"/>
  </p:notesMasterIdLst>
  <p:sldIdLst>
    <p:sldId id="267" r:id="rId2"/>
    <p:sldId id="280" r:id="rId3"/>
    <p:sldId id="281" r:id="rId4"/>
    <p:sldId id="288" r:id="rId5"/>
    <p:sldId id="289" r:id="rId6"/>
    <p:sldId id="290" r:id="rId7"/>
    <p:sldId id="291" r:id="rId8"/>
    <p:sldId id="292" r:id="rId9"/>
    <p:sldId id="285" r:id="rId10"/>
    <p:sldId id="286" r:id="rId11"/>
  </p:sldIdLst>
  <p:sldSz cx="9144000" cy="6858000" type="letter"/>
  <p:notesSz cx="7019925" cy="9305925"/>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0" autoAdjust="0"/>
    <p:restoredTop sz="79041" autoAdjust="0"/>
  </p:normalViewPr>
  <p:slideViewPr>
    <p:cSldViewPr showGuides="1">
      <p:cViewPr>
        <p:scale>
          <a:sx n="50" d="100"/>
          <a:sy n="50" d="100"/>
        </p:scale>
        <p:origin x="-1812" y="-714"/>
      </p:cViewPr>
      <p:guideLst>
        <p:guide orient="horz" pos="1991"/>
        <p:guide pos="26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87" tIns="46644" rIns="93287" bIns="46644"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976333" y="0"/>
            <a:ext cx="3041968" cy="465296"/>
          </a:xfrm>
          <a:prstGeom prst="rect">
            <a:avLst/>
          </a:prstGeom>
        </p:spPr>
        <p:txBody>
          <a:bodyPr vert="horz" wrap="square" lIns="93287" tIns="46644" rIns="93287" bIns="46644" numCol="1" anchor="t" anchorCtr="0" compatLnSpc="1">
            <a:prstTxWarp prst="textNoShape">
              <a:avLst/>
            </a:prstTxWarp>
          </a:bodyPr>
          <a:lstStyle>
            <a:lvl1pPr algn="r">
              <a:defRPr sz="1200"/>
            </a:lvl1pPr>
          </a:lstStyle>
          <a:p>
            <a:pPr>
              <a:defRPr/>
            </a:pPr>
            <a:fld id="{B12CF44F-EFC8-E748-80EB-4ED396B872D8}" type="datetime1">
              <a:rPr lang="en-US"/>
              <a:pPr>
                <a:defRPr/>
              </a:pPr>
              <a:t>3/5/2012</a:t>
            </a:fld>
            <a:endParaRPr lang="en-US"/>
          </a:p>
        </p:txBody>
      </p:sp>
      <p:sp>
        <p:nvSpPr>
          <p:cNvPr id="4" name="Slide Image Placeholder 3"/>
          <p:cNvSpPr>
            <a:spLocks noGrp="1" noRot="1" noChangeAspect="1"/>
          </p:cNvSpPr>
          <p:nvPr>
            <p:ph type="sldImg" idx="2"/>
          </p:nvPr>
        </p:nvSpPr>
        <p:spPr>
          <a:xfrm>
            <a:off x="1184275" y="698500"/>
            <a:ext cx="4651375" cy="3489325"/>
          </a:xfrm>
          <a:prstGeom prst="rect">
            <a:avLst/>
          </a:prstGeom>
          <a:noFill/>
          <a:ln w="12700">
            <a:solidFill>
              <a:prstClr val="black"/>
            </a:solidFill>
          </a:ln>
        </p:spPr>
        <p:txBody>
          <a:bodyPr vert="horz" lIns="93287" tIns="46644" rIns="93287" bIns="46644" rtlCol="0" anchor="ctr"/>
          <a:lstStyle/>
          <a:p>
            <a:pPr lvl="0"/>
            <a:endParaRPr lang="en-US" noProof="0" smtClean="0"/>
          </a:p>
        </p:txBody>
      </p:sp>
      <p:sp>
        <p:nvSpPr>
          <p:cNvPr id="5" name="Notes Placeholder 4"/>
          <p:cNvSpPr>
            <a:spLocks noGrp="1"/>
          </p:cNvSpPr>
          <p:nvPr>
            <p:ph type="body" sz="quarter" idx="3"/>
          </p:nvPr>
        </p:nvSpPr>
        <p:spPr>
          <a:xfrm>
            <a:off x="701993" y="4420315"/>
            <a:ext cx="5615940" cy="4187666"/>
          </a:xfrm>
          <a:prstGeom prst="rect">
            <a:avLst/>
          </a:prstGeom>
        </p:spPr>
        <p:txBody>
          <a:bodyPr vert="horz" lIns="93287" tIns="46644" rIns="93287" bIns="4664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39014"/>
            <a:ext cx="3041968" cy="465296"/>
          </a:xfrm>
          <a:prstGeom prst="rect">
            <a:avLst/>
          </a:prstGeom>
        </p:spPr>
        <p:txBody>
          <a:bodyPr vert="horz" lIns="93287" tIns="46644" rIns="93287" bIns="46644"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976333" y="8839014"/>
            <a:ext cx="3041968" cy="465296"/>
          </a:xfrm>
          <a:prstGeom prst="rect">
            <a:avLst/>
          </a:prstGeom>
        </p:spPr>
        <p:txBody>
          <a:bodyPr vert="horz" wrap="square" lIns="93287" tIns="46644" rIns="93287" bIns="46644"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buFont typeface="Arial" pitchFamily="34" charset="0"/>
              <a:buNone/>
            </a:pPr>
            <a:endParaRPr lang="en-US" baseline="0" dirty="0" smtClean="0">
              <a:latin typeface="Calibri" charset="0"/>
              <a:ea typeface="ＭＳ Ｐゴシック" charset="0"/>
              <a:cs typeface="ＭＳ Ｐゴシック" charset="0"/>
            </a:endParaRPr>
          </a:p>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958" indent="-291522">
              <a:defRPr sz="2400">
                <a:solidFill>
                  <a:schemeClr val="tx1"/>
                </a:solidFill>
                <a:latin typeface="Arial" charset="0"/>
                <a:ea typeface="ヒラギノ角ゴ Pro W3" charset="0"/>
                <a:cs typeface="ヒラギノ角ゴ Pro W3" charset="0"/>
              </a:defRPr>
            </a:lvl2pPr>
            <a:lvl3pPr marL="1166089" indent="-233218">
              <a:defRPr sz="2400">
                <a:solidFill>
                  <a:schemeClr val="tx1"/>
                </a:solidFill>
                <a:latin typeface="Arial" charset="0"/>
                <a:ea typeface="ヒラギノ角ゴ Pro W3" charset="0"/>
                <a:cs typeface="ヒラギノ角ゴ Pro W3" charset="0"/>
              </a:defRPr>
            </a:lvl3pPr>
            <a:lvl4pPr marL="1632524" indent="-233218">
              <a:defRPr sz="2400">
                <a:solidFill>
                  <a:schemeClr val="tx1"/>
                </a:solidFill>
                <a:latin typeface="Arial" charset="0"/>
                <a:ea typeface="ヒラギノ角ゴ Pro W3" charset="0"/>
                <a:cs typeface="ヒラギノ角ゴ Pro W3" charset="0"/>
              </a:defRPr>
            </a:lvl4pPr>
            <a:lvl5pPr marL="2098959" indent="-233218">
              <a:defRPr sz="2400">
                <a:solidFill>
                  <a:schemeClr val="tx1"/>
                </a:solidFill>
                <a:latin typeface="Arial" charset="0"/>
                <a:ea typeface="ヒラギノ角ゴ Pro W3" charset="0"/>
                <a:cs typeface="ヒラギノ角ゴ Pro W3" charset="0"/>
              </a:defRPr>
            </a:lvl5pPr>
            <a:lvl6pPr marL="2565395"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31830"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8266"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4701"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cs typeface="ＭＳ Ｐゴシック" charset="0"/>
              </a:rPr>
              <a:t>Points to mention:</a:t>
            </a:r>
          </a:p>
          <a:p>
            <a:pPr eaLnBrk="1" hangingPunct="1">
              <a:spcBef>
                <a:spcPct val="0"/>
              </a:spcBef>
            </a:pPr>
            <a:endParaRPr lang="en-US" dirty="0" smtClean="0">
              <a:latin typeface="Calibri" charset="0"/>
              <a:ea typeface="ＭＳ Ｐゴシック" charset="0"/>
              <a:cs typeface="ＭＳ Ｐゴシック" charset="0"/>
            </a:endParaRPr>
          </a:p>
          <a:p>
            <a:pPr lvl="1" eaLnBrk="1" hangingPunct="1">
              <a:spcBef>
                <a:spcPct val="0"/>
              </a:spcBef>
            </a:pPr>
            <a:r>
              <a:rPr lang="en-US" dirty="0" smtClean="0">
                <a:latin typeface="Calibri" charset="0"/>
                <a:ea typeface="ＭＳ Ｐゴシック" charset="0"/>
                <a:cs typeface="ＭＳ Ｐゴシック" charset="0"/>
              </a:rPr>
              <a:t>Majority of CAG supported a requirement for</a:t>
            </a:r>
            <a:r>
              <a:rPr lang="en-US" baseline="0" dirty="0" smtClean="0">
                <a:latin typeface="Calibri" charset="0"/>
                <a:ea typeface="ＭＳ Ｐゴシック" charset="0"/>
                <a:cs typeface="ＭＳ Ｐゴシック" charset="0"/>
              </a:rPr>
              <a:t> all categories</a:t>
            </a: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r>
              <a:rPr lang="en-US" baseline="0" dirty="0" smtClean="0">
                <a:latin typeface="Calibri" charset="0"/>
                <a:ea typeface="ＭＳ Ｐゴシック" charset="0"/>
                <a:cs typeface="ＭＳ Ｐゴシック" charset="0"/>
              </a:rPr>
              <a:t>Discussion centered on requirement.  We did not get round to serious discussion on other areas of the Code although some points were made.  Note that further changes have been made to existing sections of the Code.</a:t>
            </a: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r>
              <a:rPr lang="en-US" baseline="0" dirty="0" smtClean="0">
                <a:latin typeface="Calibri" charset="0"/>
                <a:ea typeface="ＭＳ Ｐゴシック" charset="0"/>
                <a:cs typeface="ＭＳ Ｐゴシック" charset="0"/>
              </a:rPr>
              <a:t> </a:t>
            </a: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958" indent="-291522">
              <a:defRPr sz="2400">
                <a:solidFill>
                  <a:schemeClr val="tx1"/>
                </a:solidFill>
                <a:latin typeface="Arial" charset="0"/>
                <a:ea typeface="ヒラギノ角ゴ Pro W3" charset="0"/>
                <a:cs typeface="ヒラギノ角ゴ Pro W3" charset="0"/>
              </a:defRPr>
            </a:lvl2pPr>
            <a:lvl3pPr marL="1166089" indent="-233218">
              <a:defRPr sz="2400">
                <a:solidFill>
                  <a:schemeClr val="tx1"/>
                </a:solidFill>
                <a:latin typeface="Arial" charset="0"/>
                <a:ea typeface="ヒラギノ角ゴ Pro W3" charset="0"/>
                <a:cs typeface="ヒラギノ角ゴ Pro W3" charset="0"/>
              </a:defRPr>
            </a:lvl3pPr>
            <a:lvl4pPr marL="1632524" indent="-233218">
              <a:defRPr sz="2400">
                <a:solidFill>
                  <a:schemeClr val="tx1"/>
                </a:solidFill>
                <a:latin typeface="Arial" charset="0"/>
                <a:ea typeface="ヒラギノ角ゴ Pro W3" charset="0"/>
                <a:cs typeface="ヒラギノ角ゴ Pro W3" charset="0"/>
              </a:defRPr>
            </a:lvl4pPr>
            <a:lvl5pPr marL="2098959" indent="-233218">
              <a:defRPr sz="2400">
                <a:solidFill>
                  <a:schemeClr val="tx1"/>
                </a:solidFill>
                <a:latin typeface="Arial" charset="0"/>
                <a:ea typeface="ヒラギノ角ゴ Pro W3" charset="0"/>
                <a:cs typeface="ヒラギノ角ゴ Pro W3" charset="0"/>
              </a:defRPr>
            </a:lvl5pPr>
            <a:lvl6pPr marL="2565395"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31830"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8266"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4701"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3</a:t>
            </a:fld>
            <a:endParaRPr 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cs typeface="ＭＳ Ｐゴシック" charset="0"/>
              </a:rPr>
              <a:t>Points to mention:</a:t>
            </a:r>
          </a:p>
          <a:p>
            <a:pPr eaLnBrk="1" hangingPunct="1">
              <a:spcBef>
                <a:spcPct val="0"/>
              </a:spcBef>
            </a:pPr>
            <a:endParaRPr lang="en-US" dirty="0" smtClean="0">
              <a:latin typeface="Calibri" charset="0"/>
              <a:ea typeface="ＭＳ Ｐゴシック" charset="0"/>
              <a:cs typeface="ＭＳ Ｐゴシック" charset="0"/>
            </a:endParaRPr>
          </a:p>
          <a:p>
            <a:pPr lvl="1" eaLnBrk="1" hangingPunct="1">
              <a:spcBef>
                <a:spcPct val="0"/>
              </a:spcBef>
            </a:pPr>
            <a:r>
              <a:rPr lang="en-US" dirty="0" smtClean="0">
                <a:latin typeface="Calibri" charset="0"/>
                <a:ea typeface="ＭＳ Ｐゴシック" charset="0"/>
                <a:cs typeface="ＭＳ Ｐゴシック" charset="0"/>
              </a:rPr>
              <a:t>Majority of CAG supported a requirement for</a:t>
            </a:r>
            <a:r>
              <a:rPr lang="en-US" baseline="0" dirty="0" smtClean="0">
                <a:latin typeface="Calibri" charset="0"/>
                <a:ea typeface="ＭＳ Ｐゴシック" charset="0"/>
                <a:cs typeface="ＭＳ Ｐゴシック" charset="0"/>
              </a:rPr>
              <a:t> all categories</a:t>
            </a: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r>
              <a:rPr lang="en-US" baseline="0" dirty="0" smtClean="0">
                <a:latin typeface="Calibri" charset="0"/>
                <a:ea typeface="ＭＳ Ｐゴシック" charset="0"/>
                <a:cs typeface="ＭＳ Ｐゴシック" charset="0"/>
              </a:rPr>
              <a:t>Discussion centered on requirement.  We did not get round to serious discussion on other areas of the Code although some points were made.  Note that further changes have been made to existing sections of the Code.</a:t>
            </a: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r>
              <a:rPr lang="en-US" baseline="0" dirty="0" smtClean="0">
                <a:latin typeface="Calibri" charset="0"/>
                <a:ea typeface="ＭＳ Ｐゴシック" charset="0"/>
                <a:cs typeface="ＭＳ Ｐゴシック" charset="0"/>
              </a:rPr>
              <a:t> </a:t>
            </a: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958" indent="-291522">
              <a:defRPr sz="2400">
                <a:solidFill>
                  <a:schemeClr val="tx1"/>
                </a:solidFill>
                <a:latin typeface="Arial" charset="0"/>
                <a:ea typeface="ヒラギノ角ゴ Pro W3" charset="0"/>
                <a:cs typeface="ヒラギノ角ゴ Pro W3" charset="0"/>
              </a:defRPr>
            </a:lvl2pPr>
            <a:lvl3pPr marL="1166089" indent="-233218">
              <a:defRPr sz="2400">
                <a:solidFill>
                  <a:schemeClr val="tx1"/>
                </a:solidFill>
                <a:latin typeface="Arial" charset="0"/>
                <a:ea typeface="ヒラギノ角ゴ Pro W3" charset="0"/>
                <a:cs typeface="ヒラギノ角ゴ Pro W3" charset="0"/>
              </a:defRPr>
            </a:lvl3pPr>
            <a:lvl4pPr marL="1632524" indent="-233218">
              <a:defRPr sz="2400">
                <a:solidFill>
                  <a:schemeClr val="tx1"/>
                </a:solidFill>
                <a:latin typeface="Arial" charset="0"/>
                <a:ea typeface="ヒラギノ角ゴ Pro W3" charset="0"/>
                <a:cs typeface="ヒラギノ角ゴ Pro W3" charset="0"/>
              </a:defRPr>
            </a:lvl4pPr>
            <a:lvl5pPr marL="2098959" indent="-233218">
              <a:defRPr sz="2400">
                <a:solidFill>
                  <a:schemeClr val="tx1"/>
                </a:solidFill>
                <a:latin typeface="Arial" charset="0"/>
                <a:ea typeface="ヒラギノ角ゴ Pro W3" charset="0"/>
                <a:cs typeface="ヒラギノ角ゴ Pro W3" charset="0"/>
              </a:defRPr>
            </a:lvl5pPr>
            <a:lvl6pPr marL="2565395"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31830"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8266"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4701"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4</a:t>
            </a:fld>
            <a:endParaRPr 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cs typeface="ＭＳ Ｐゴシック" charset="0"/>
              </a:rPr>
              <a:t>Points to mention:</a:t>
            </a:r>
          </a:p>
          <a:p>
            <a:pPr eaLnBrk="1" hangingPunct="1">
              <a:spcBef>
                <a:spcPct val="0"/>
              </a:spcBef>
            </a:pPr>
            <a:endParaRPr lang="en-US" dirty="0" smtClean="0">
              <a:latin typeface="Calibri" charset="0"/>
              <a:ea typeface="ＭＳ Ｐゴシック" charset="0"/>
              <a:cs typeface="ＭＳ Ｐゴシック" charset="0"/>
            </a:endParaRPr>
          </a:p>
          <a:p>
            <a:pPr lvl="1" eaLnBrk="1" hangingPunct="1">
              <a:spcBef>
                <a:spcPct val="0"/>
              </a:spcBef>
            </a:pPr>
            <a:r>
              <a:rPr lang="en-US" dirty="0" smtClean="0">
                <a:latin typeface="Calibri" charset="0"/>
                <a:ea typeface="ＭＳ Ｐゴシック" charset="0"/>
                <a:cs typeface="ＭＳ Ｐゴシック" charset="0"/>
              </a:rPr>
              <a:t>Majority of CAG supported a requirement for</a:t>
            </a:r>
            <a:r>
              <a:rPr lang="en-US" baseline="0" dirty="0" smtClean="0">
                <a:latin typeface="Calibri" charset="0"/>
                <a:ea typeface="ＭＳ Ｐゴシック" charset="0"/>
                <a:cs typeface="ＭＳ Ｐゴシック" charset="0"/>
              </a:rPr>
              <a:t> all categories</a:t>
            </a: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r>
              <a:rPr lang="en-US" baseline="0" dirty="0" smtClean="0">
                <a:latin typeface="Calibri" charset="0"/>
                <a:ea typeface="ＭＳ Ｐゴシック" charset="0"/>
                <a:cs typeface="ＭＳ Ｐゴシック" charset="0"/>
              </a:rPr>
              <a:t>Discussion centered on requirement.  We did not get round to serious discussion on other areas of the Code although some points were made.  Note that further changes have been made to existing sections of the Code.</a:t>
            </a: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r>
              <a:rPr lang="en-US" baseline="0" dirty="0" smtClean="0">
                <a:latin typeface="Calibri" charset="0"/>
                <a:ea typeface="ＭＳ Ｐゴシック" charset="0"/>
                <a:cs typeface="ＭＳ Ｐゴシック" charset="0"/>
              </a:rPr>
              <a:t> </a:t>
            </a: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958" indent="-291522">
              <a:defRPr sz="2400">
                <a:solidFill>
                  <a:schemeClr val="tx1"/>
                </a:solidFill>
                <a:latin typeface="Arial" charset="0"/>
                <a:ea typeface="ヒラギノ角ゴ Pro W3" charset="0"/>
                <a:cs typeface="ヒラギノ角ゴ Pro W3" charset="0"/>
              </a:defRPr>
            </a:lvl2pPr>
            <a:lvl3pPr marL="1166089" indent="-233218">
              <a:defRPr sz="2400">
                <a:solidFill>
                  <a:schemeClr val="tx1"/>
                </a:solidFill>
                <a:latin typeface="Arial" charset="0"/>
                <a:ea typeface="ヒラギノ角ゴ Pro W3" charset="0"/>
                <a:cs typeface="ヒラギノ角ゴ Pro W3" charset="0"/>
              </a:defRPr>
            </a:lvl3pPr>
            <a:lvl4pPr marL="1632524" indent="-233218">
              <a:defRPr sz="2400">
                <a:solidFill>
                  <a:schemeClr val="tx1"/>
                </a:solidFill>
                <a:latin typeface="Arial" charset="0"/>
                <a:ea typeface="ヒラギノ角ゴ Pro W3" charset="0"/>
                <a:cs typeface="ヒラギノ角ゴ Pro W3" charset="0"/>
              </a:defRPr>
            </a:lvl4pPr>
            <a:lvl5pPr marL="2098959" indent="-233218">
              <a:defRPr sz="2400">
                <a:solidFill>
                  <a:schemeClr val="tx1"/>
                </a:solidFill>
                <a:latin typeface="Arial" charset="0"/>
                <a:ea typeface="ヒラギノ角ゴ Pro W3" charset="0"/>
                <a:cs typeface="ヒラギノ角ゴ Pro W3" charset="0"/>
              </a:defRPr>
            </a:lvl5pPr>
            <a:lvl6pPr marL="2565395"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31830"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8266"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4701"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5</a:t>
            </a:fld>
            <a:endParaRPr 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cs typeface="ＭＳ Ｐゴシック" charset="0"/>
              </a:rPr>
              <a:t>Points to mention:</a:t>
            </a:r>
          </a:p>
          <a:p>
            <a:pPr eaLnBrk="1" hangingPunct="1">
              <a:spcBef>
                <a:spcPct val="0"/>
              </a:spcBef>
            </a:pPr>
            <a:endParaRPr lang="en-US" dirty="0" smtClean="0">
              <a:latin typeface="Calibri" charset="0"/>
              <a:ea typeface="ＭＳ Ｐゴシック" charset="0"/>
              <a:cs typeface="ＭＳ Ｐゴシック" charset="0"/>
            </a:endParaRPr>
          </a:p>
          <a:p>
            <a:pPr lvl="1" eaLnBrk="1" hangingPunct="1">
              <a:spcBef>
                <a:spcPct val="0"/>
              </a:spcBef>
            </a:pPr>
            <a:r>
              <a:rPr lang="en-US" dirty="0" smtClean="0">
                <a:latin typeface="Calibri" charset="0"/>
                <a:ea typeface="ＭＳ Ｐゴシック" charset="0"/>
                <a:cs typeface="ＭＳ Ｐゴシック" charset="0"/>
              </a:rPr>
              <a:t>Majority of CAG supported a requirement for</a:t>
            </a:r>
            <a:r>
              <a:rPr lang="en-US" baseline="0" dirty="0" smtClean="0">
                <a:latin typeface="Calibri" charset="0"/>
                <a:ea typeface="ＭＳ Ｐゴシック" charset="0"/>
                <a:cs typeface="ＭＳ Ｐゴシック" charset="0"/>
              </a:rPr>
              <a:t> all categories</a:t>
            </a: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r>
              <a:rPr lang="en-US" baseline="0" dirty="0" smtClean="0">
                <a:latin typeface="Calibri" charset="0"/>
                <a:ea typeface="ＭＳ Ｐゴシック" charset="0"/>
                <a:cs typeface="ＭＳ Ｐゴシック" charset="0"/>
              </a:rPr>
              <a:t>Discussion centered on requirement.  We did not get round to serious discussion on other areas of the Code although some points were made.  Note that further changes have been made to existing sections of the Code.</a:t>
            </a: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r>
              <a:rPr lang="en-US" baseline="0" dirty="0" smtClean="0">
                <a:latin typeface="Calibri" charset="0"/>
                <a:ea typeface="ＭＳ Ｐゴシック" charset="0"/>
                <a:cs typeface="ＭＳ Ｐゴシック" charset="0"/>
              </a:rPr>
              <a:t> </a:t>
            </a: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958" indent="-291522">
              <a:defRPr sz="2400">
                <a:solidFill>
                  <a:schemeClr val="tx1"/>
                </a:solidFill>
                <a:latin typeface="Arial" charset="0"/>
                <a:ea typeface="ヒラギノ角ゴ Pro W3" charset="0"/>
                <a:cs typeface="ヒラギノ角ゴ Pro W3" charset="0"/>
              </a:defRPr>
            </a:lvl2pPr>
            <a:lvl3pPr marL="1166089" indent="-233218">
              <a:defRPr sz="2400">
                <a:solidFill>
                  <a:schemeClr val="tx1"/>
                </a:solidFill>
                <a:latin typeface="Arial" charset="0"/>
                <a:ea typeface="ヒラギノ角ゴ Pro W3" charset="0"/>
                <a:cs typeface="ヒラギノ角ゴ Pro W3" charset="0"/>
              </a:defRPr>
            </a:lvl3pPr>
            <a:lvl4pPr marL="1632524" indent="-233218">
              <a:defRPr sz="2400">
                <a:solidFill>
                  <a:schemeClr val="tx1"/>
                </a:solidFill>
                <a:latin typeface="Arial" charset="0"/>
                <a:ea typeface="ヒラギノ角ゴ Pro W3" charset="0"/>
                <a:cs typeface="ヒラギノ角ゴ Pro W3" charset="0"/>
              </a:defRPr>
            </a:lvl4pPr>
            <a:lvl5pPr marL="2098959" indent="-233218">
              <a:defRPr sz="2400">
                <a:solidFill>
                  <a:schemeClr val="tx1"/>
                </a:solidFill>
                <a:latin typeface="Arial" charset="0"/>
                <a:ea typeface="ヒラギノ角ゴ Pro W3" charset="0"/>
                <a:cs typeface="ヒラギノ角ゴ Pro W3" charset="0"/>
              </a:defRPr>
            </a:lvl5pPr>
            <a:lvl6pPr marL="2565395"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31830"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8266"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4701"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6</a:t>
            </a:fld>
            <a:endParaRPr 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cs typeface="ＭＳ Ｐゴシック" charset="0"/>
              </a:rPr>
              <a:t>Points to mention:</a:t>
            </a:r>
          </a:p>
          <a:p>
            <a:pPr eaLnBrk="1" hangingPunct="1">
              <a:spcBef>
                <a:spcPct val="0"/>
              </a:spcBef>
            </a:pPr>
            <a:endParaRPr lang="en-US" dirty="0" smtClean="0">
              <a:latin typeface="Calibri" charset="0"/>
              <a:ea typeface="ＭＳ Ｐゴシック" charset="0"/>
              <a:cs typeface="ＭＳ Ｐゴシック" charset="0"/>
            </a:endParaRPr>
          </a:p>
          <a:p>
            <a:pPr lvl="1" eaLnBrk="1" hangingPunct="1">
              <a:spcBef>
                <a:spcPct val="0"/>
              </a:spcBef>
            </a:pPr>
            <a:r>
              <a:rPr lang="en-US" dirty="0" smtClean="0">
                <a:latin typeface="Calibri" charset="0"/>
                <a:ea typeface="ＭＳ Ｐゴシック" charset="0"/>
                <a:cs typeface="ＭＳ Ｐゴシック" charset="0"/>
              </a:rPr>
              <a:t>Majority of CAG supported a requirement for</a:t>
            </a:r>
            <a:r>
              <a:rPr lang="en-US" baseline="0" dirty="0" smtClean="0">
                <a:latin typeface="Calibri" charset="0"/>
                <a:ea typeface="ＭＳ Ｐゴシック" charset="0"/>
                <a:cs typeface="ＭＳ Ｐゴシック" charset="0"/>
              </a:rPr>
              <a:t> all categories</a:t>
            </a: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r>
              <a:rPr lang="en-US" baseline="0" dirty="0" smtClean="0">
                <a:latin typeface="Calibri" charset="0"/>
                <a:ea typeface="ＭＳ Ｐゴシック" charset="0"/>
                <a:cs typeface="ＭＳ Ｐゴシック" charset="0"/>
              </a:rPr>
              <a:t>Discussion centered on requirement.  We did not get round to serious discussion on other areas of the Code although some points were made.  Note that further changes have been made to existing sections of the Code.</a:t>
            </a: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r>
              <a:rPr lang="en-US" baseline="0" dirty="0" smtClean="0">
                <a:latin typeface="Calibri" charset="0"/>
                <a:ea typeface="ＭＳ Ｐゴシック" charset="0"/>
                <a:cs typeface="ＭＳ Ｐゴシック" charset="0"/>
              </a:rPr>
              <a:t> </a:t>
            </a: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958" indent="-291522">
              <a:defRPr sz="2400">
                <a:solidFill>
                  <a:schemeClr val="tx1"/>
                </a:solidFill>
                <a:latin typeface="Arial" charset="0"/>
                <a:ea typeface="ヒラギノ角ゴ Pro W3" charset="0"/>
                <a:cs typeface="ヒラギノ角ゴ Pro W3" charset="0"/>
              </a:defRPr>
            </a:lvl2pPr>
            <a:lvl3pPr marL="1166089" indent="-233218">
              <a:defRPr sz="2400">
                <a:solidFill>
                  <a:schemeClr val="tx1"/>
                </a:solidFill>
                <a:latin typeface="Arial" charset="0"/>
                <a:ea typeface="ヒラギノ角ゴ Pro W3" charset="0"/>
                <a:cs typeface="ヒラギノ角ゴ Pro W3" charset="0"/>
              </a:defRPr>
            </a:lvl3pPr>
            <a:lvl4pPr marL="1632524" indent="-233218">
              <a:defRPr sz="2400">
                <a:solidFill>
                  <a:schemeClr val="tx1"/>
                </a:solidFill>
                <a:latin typeface="Arial" charset="0"/>
                <a:ea typeface="ヒラギノ角ゴ Pro W3" charset="0"/>
                <a:cs typeface="ヒラギノ角ゴ Pro W3" charset="0"/>
              </a:defRPr>
            </a:lvl4pPr>
            <a:lvl5pPr marL="2098959" indent="-233218">
              <a:defRPr sz="2400">
                <a:solidFill>
                  <a:schemeClr val="tx1"/>
                </a:solidFill>
                <a:latin typeface="Arial" charset="0"/>
                <a:ea typeface="ヒラギノ角ゴ Pro W3" charset="0"/>
                <a:cs typeface="ヒラギノ角ゴ Pro W3" charset="0"/>
              </a:defRPr>
            </a:lvl5pPr>
            <a:lvl6pPr marL="2565395"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31830"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8266"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4701"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7</a:t>
            </a:fld>
            <a:endParaRPr 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cs typeface="ＭＳ Ｐゴシック" charset="0"/>
              </a:rPr>
              <a:t>Points to mention:</a:t>
            </a:r>
          </a:p>
          <a:p>
            <a:pPr eaLnBrk="1" hangingPunct="1">
              <a:spcBef>
                <a:spcPct val="0"/>
              </a:spcBef>
            </a:pPr>
            <a:endParaRPr lang="en-US" dirty="0" smtClean="0">
              <a:latin typeface="Calibri" charset="0"/>
              <a:ea typeface="ＭＳ Ｐゴシック" charset="0"/>
              <a:cs typeface="ＭＳ Ｐゴシック" charset="0"/>
            </a:endParaRPr>
          </a:p>
          <a:p>
            <a:pPr lvl="1" eaLnBrk="1" hangingPunct="1">
              <a:spcBef>
                <a:spcPct val="0"/>
              </a:spcBef>
            </a:pPr>
            <a:r>
              <a:rPr lang="en-US" dirty="0" smtClean="0">
                <a:latin typeface="Calibri" charset="0"/>
                <a:ea typeface="ＭＳ Ｐゴシック" charset="0"/>
                <a:cs typeface="ＭＳ Ｐゴシック" charset="0"/>
              </a:rPr>
              <a:t>Majority of CAG supported a requirement for</a:t>
            </a:r>
            <a:r>
              <a:rPr lang="en-US" baseline="0" dirty="0" smtClean="0">
                <a:latin typeface="Calibri" charset="0"/>
                <a:ea typeface="ＭＳ Ｐゴシック" charset="0"/>
                <a:cs typeface="ＭＳ Ｐゴシック" charset="0"/>
              </a:rPr>
              <a:t> all categories</a:t>
            </a: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r>
              <a:rPr lang="en-US" baseline="0" dirty="0" smtClean="0">
                <a:latin typeface="Calibri" charset="0"/>
                <a:ea typeface="ＭＳ Ｐゴシック" charset="0"/>
                <a:cs typeface="ＭＳ Ｐゴシック" charset="0"/>
              </a:rPr>
              <a:t>Discussion centered on requirement.  We did not get round to serious discussion on other areas of the Code although some points were made.  Note that further changes have been made to existing sections of the Code.</a:t>
            </a: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r>
              <a:rPr lang="en-US" baseline="0" dirty="0" smtClean="0">
                <a:latin typeface="Calibri" charset="0"/>
                <a:ea typeface="ＭＳ Ｐゴシック" charset="0"/>
                <a:cs typeface="ＭＳ Ｐゴシック" charset="0"/>
              </a:rPr>
              <a:t> </a:t>
            </a: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958" indent="-291522">
              <a:defRPr sz="2400">
                <a:solidFill>
                  <a:schemeClr val="tx1"/>
                </a:solidFill>
                <a:latin typeface="Arial" charset="0"/>
                <a:ea typeface="ヒラギノ角ゴ Pro W3" charset="0"/>
                <a:cs typeface="ヒラギノ角ゴ Pro W3" charset="0"/>
              </a:defRPr>
            </a:lvl2pPr>
            <a:lvl3pPr marL="1166089" indent="-233218">
              <a:defRPr sz="2400">
                <a:solidFill>
                  <a:schemeClr val="tx1"/>
                </a:solidFill>
                <a:latin typeface="Arial" charset="0"/>
                <a:ea typeface="ヒラギノ角ゴ Pro W3" charset="0"/>
                <a:cs typeface="ヒラギノ角ゴ Pro W3" charset="0"/>
              </a:defRPr>
            </a:lvl3pPr>
            <a:lvl4pPr marL="1632524" indent="-233218">
              <a:defRPr sz="2400">
                <a:solidFill>
                  <a:schemeClr val="tx1"/>
                </a:solidFill>
                <a:latin typeface="Arial" charset="0"/>
                <a:ea typeface="ヒラギノ角ゴ Pro W3" charset="0"/>
                <a:cs typeface="ヒラギノ角ゴ Pro W3" charset="0"/>
              </a:defRPr>
            </a:lvl4pPr>
            <a:lvl5pPr marL="2098959" indent="-233218">
              <a:defRPr sz="2400">
                <a:solidFill>
                  <a:schemeClr val="tx1"/>
                </a:solidFill>
                <a:latin typeface="Arial" charset="0"/>
                <a:ea typeface="ヒラギノ角ゴ Pro W3" charset="0"/>
                <a:cs typeface="ヒラギノ角ゴ Pro W3" charset="0"/>
              </a:defRPr>
            </a:lvl5pPr>
            <a:lvl6pPr marL="2565395"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31830"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8266"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4701"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8</a:t>
            </a:fld>
            <a:endParaRPr lang="en-US" sz="12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cs typeface="ＭＳ Ｐゴシック" charset="0"/>
              </a:rPr>
              <a:t>Not discussed in</a:t>
            </a:r>
            <a:r>
              <a:rPr lang="en-US" baseline="0" dirty="0" smtClean="0">
                <a:latin typeface="Calibri" charset="0"/>
                <a:ea typeface="ＭＳ Ｐゴシック" charset="0"/>
                <a:cs typeface="ＭＳ Ｐゴシック" charset="0"/>
              </a:rPr>
              <a:t> October meeting due to time.  </a:t>
            </a: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958" indent="-291522">
              <a:defRPr sz="2400">
                <a:solidFill>
                  <a:schemeClr val="tx1"/>
                </a:solidFill>
                <a:latin typeface="Arial" charset="0"/>
                <a:ea typeface="ヒラギノ角ゴ Pro W3" charset="0"/>
                <a:cs typeface="ヒラギノ角ゴ Pro W3" charset="0"/>
              </a:defRPr>
            </a:lvl2pPr>
            <a:lvl3pPr marL="1166089" indent="-233218">
              <a:defRPr sz="2400">
                <a:solidFill>
                  <a:schemeClr val="tx1"/>
                </a:solidFill>
                <a:latin typeface="Arial" charset="0"/>
                <a:ea typeface="ヒラギノ角ゴ Pro W3" charset="0"/>
                <a:cs typeface="ヒラギノ角ゴ Pro W3" charset="0"/>
              </a:defRPr>
            </a:lvl3pPr>
            <a:lvl4pPr marL="1632524" indent="-233218">
              <a:defRPr sz="2400">
                <a:solidFill>
                  <a:schemeClr val="tx1"/>
                </a:solidFill>
                <a:latin typeface="Arial" charset="0"/>
                <a:ea typeface="ヒラギノ角ゴ Pro W3" charset="0"/>
                <a:cs typeface="ヒラギノ角ゴ Pro W3" charset="0"/>
              </a:defRPr>
            </a:lvl4pPr>
            <a:lvl5pPr marL="2098959" indent="-233218">
              <a:defRPr sz="2400">
                <a:solidFill>
                  <a:schemeClr val="tx1"/>
                </a:solidFill>
                <a:latin typeface="Arial" charset="0"/>
                <a:ea typeface="ヒラギノ角ゴ Pro W3" charset="0"/>
                <a:cs typeface="ヒラギノ角ゴ Pro W3" charset="0"/>
              </a:defRPr>
            </a:lvl5pPr>
            <a:lvl6pPr marL="2565395"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31830"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8266"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4701"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9</a:t>
            </a:fld>
            <a:endParaRPr lang="en-US" sz="12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cs typeface="ＭＳ Ｐゴシック" charset="0"/>
              </a:rPr>
              <a:t>Not discussed in</a:t>
            </a:r>
            <a:r>
              <a:rPr lang="en-US" baseline="0" dirty="0" smtClean="0">
                <a:latin typeface="Calibri" charset="0"/>
                <a:ea typeface="ＭＳ Ｐゴシック" charset="0"/>
                <a:cs typeface="ＭＳ Ｐゴシック" charset="0"/>
              </a:rPr>
              <a:t> October meeting due to time.  </a:t>
            </a: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958" indent="-291522">
              <a:defRPr sz="2400">
                <a:solidFill>
                  <a:schemeClr val="tx1"/>
                </a:solidFill>
                <a:latin typeface="Arial" charset="0"/>
                <a:ea typeface="ヒラギノ角ゴ Pro W3" charset="0"/>
                <a:cs typeface="ヒラギノ角ゴ Pro W3" charset="0"/>
              </a:defRPr>
            </a:lvl2pPr>
            <a:lvl3pPr marL="1166089" indent="-233218">
              <a:defRPr sz="2400">
                <a:solidFill>
                  <a:schemeClr val="tx1"/>
                </a:solidFill>
                <a:latin typeface="Arial" charset="0"/>
                <a:ea typeface="ヒラギノ角ゴ Pro W3" charset="0"/>
                <a:cs typeface="ヒラギノ角ゴ Pro W3" charset="0"/>
              </a:defRPr>
            </a:lvl3pPr>
            <a:lvl4pPr marL="1632524" indent="-233218">
              <a:defRPr sz="2400">
                <a:solidFill>
                  <a:schemeClr val="tx1"/>
                </a:solidFill>
                <a:latin typeface="Arial" charset="0"/>
                <a:ea typeface="ヒラギノ角ゴ Pro W3" charset="0"/>
                <a:cs typeface="ヒラギノ角ゴ Pro W3" charset="0"/>
              </a:defRPr>
            </a:lvl4pPr>
            <a:lvl5pPr marL="2098959" indent="-233218">
              <a:defRPr sz="2400">
                <a:solidFill>
                  <a:schemeClr val="tx1"/>
                </a:solidFill>
                <a:latin typeface="Arial" charset="0"/>
                <a:ea typeface="ヒラギノ角ゴ Pro W3" charset="0"/>
                <a:cs typeface="ヒラギノ角ゴ Pro W3" charset="0"/>
              </a:defRPr>
            </a:lvl5pPr>
            <a:lvl6pPr marL="2565395"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31830"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8266"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4701" indent="-233218"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10</a:t>
            </a:fld>
            <a:endParaRPr 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ifac.org/"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6858000"/>
          </a:xfrm>
          <a:prstGeom prst="rect">
            <a:avLst/>
          </a:pr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 name="Rectangle 5"/>
          <p:cNvSpPr>
            <a:spLocks noChangeArrowheads="1"/>
          </p:cNvSpPr>
          <p:nvPr userDrawn="1"/>
        </p:nvSpPr>
        <p:spPr bwMode="auto">
          <a:xfrm>
            <a:off x="0" y="1598613"/>
            <a:ext cx="9144000" cy="5256212"/>
          </a:xfrm>
          <a:prstGeom prst="rect">
            <a:avLst/>
          </a:prstGeom>
          <a:gradFill rotWithShape="0">
            <a:gsLst>
              <a:gs pos="0">
                <a:srgbClr val="168136"/>
              </a:gs>
              <a:gs pos="100000">
                <a:srgbClr val="68B133"/>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pic>
        <p:nvPicPr>
          <p:cNvPr id="6" name="Picture 6" descr="Ribbon_blue_1.25in_width.png"/>
          <p:cNvPicPr>
            <a:picLocks noChangeAspect="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2514600" y="1593850"/>
            <a:ext cx="6629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9" descr="IFAC_Logo_MASTERcolor_092711-CS4.png"/>
          <p:cNvPicPr>
            <a:picLocks noChangeAspect="1"/>
          </p:cNvPicPr>
          <p:nvPr userDrawn="1"/>
        </p:nvPicPr>
        <p:blipFill>
          <a:blip r:embed="rId3"/>
          <a:stretch>
            <a:fillRect/>
          </a:stretch>
        </p:blipFill>
        <p:spPr bwMode="auto">
          <a:xfrm>
            <a:off x="304800" y="732421"/>
            <a:ext cx="2058988" cy="5989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676400"/>
            <a:ext cx="4648200" cy="99060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3313113"/>
            <a:ext cx="3060700" cy="175260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 xmlns:p14="http://schemas.microsoft.com/office/powerpoint/2010/main" val="3563081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4" name="Picture 9" descr="IFAC_Logo_MASTERcolor_092711-CS4.png"/>
          <p:cNvPicPr>
            <a:picLocks noChangeAspect="1"/>
          </p:cNvPicPr>
          <p:nvPr userDrawn="1"/>
        </p:nvPicPr>
        <p:blipFill>
          <a:blip r:embed="rId2"/>
          <a:stretch>
            <a:fillRect/>
          </a:stretch>
        </p:blipFill>
        <p:spPr bwMode="auto">
          <a:xfrm>
            <a:off x="3151870" y="2200324"/>
            <a:ext cx="2946809" cy="8571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4"/>
          <p:cNvSpPr txBox="1"/>
          <p:nvPr userDrawn="1"/>
        </p:nvSpPr>
        <p:spPr>
          <a:xfrm>
            <a:off x="3462103" y="510540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
        <p:nvSpPr>
          <p:cNvPr id="6" name="Rectangle 5"/>
          <p:cNvSpPr>
            <a:spLocks noChangeArrowheads="1"/>
          </p:cNvSpPr>
          <p:nvPr userDrawn="1"/>
        </p:nvSpPr>
        <p:spPr bwMode="auto">
          <a:xfrm flipH="1">
            <a:off x="381000" y="6096000"/>
            <a:ext cx="8763000" cy="46038"/>
          </a:xfrm>
          <a:prstGeom prst="rect">
            <a:avLst/>
          </a:prstGeom>
          <a:gradFill rotWithShape="1">
            <a:gsLst>
              <a:gs pos="0">
                <a:srgbClr val="1A276D"/>
              </a:gs>
              <a:gs pos="999">
                <a:srgbClr val="1A276D"/>
              </a:gs>
              <a:gs pos="100000">
                <a:srgbClr val="2D8EC2"/>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Tree>
    <p:extLst>
      <p:ext uri="{BB962C8B-B14F-4D97-AF65-F5344CB8AC3E}">
        <p14:creationId xmlns="" xmlns:p14="http://schemas.microsoft.com/office/powerpoint/2010/main" val="3412911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381000" y="457200"/>
            <a:ext cx="7543800" cy="533400"/>
          </a:xfrm>
        </p:spPr>
        <p:txBody>
          <a:bodyPr/>
          <a:lstStyle/>
          <a:p>
            <a:r>
              <a:rPr lang="en-US" smtClean="0"/>
              <a:t>Click to edit Master title style</a:t>
            </a:r>
            <a:endParaRPr lang="en-US" dirty="0"/>
          </a:p>
        </p:txBody>
      </p:sp>
      <p:sp>
        <p:nvSpPr>
          <p:cNvPr id="9" name="Subtitle 2"/>
          <p:cNvSpPr>
            <a:spLocks noGrp="1"/>
          </p:cNvSpPr>
          <p:nvPr>
            <p:ph type="subTitle" idx="10"/>
          </p:nvPr>
        </p:nvSpPr>
        <p:spPr>
          <a:xfrm>
            <a:off x="381000" y="152400"/>
            <a:ext cx="2667000" cy="22860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 xmlns:p14="http://schemas.microsoft.com/office/powerpoint/2010/main" val="3346475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98178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791200" cy="641350"/>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600201"/>
            <a:ext cx="5111750" cy="4267200"/>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0" y="1600201"/>
            <a:ext cx="3084513" cy="42671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359606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0" y="4406900"/>
            <a:ext cx="8113713" cy="1362075"/>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0" y="2906713"/>
            <a:ext cx="8113713" cy="1500187"/>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p14="http://schemas.microsoft.com/office/powerpoint/2010/main" val="3333027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981200"/>
            <a:ext cx="4114800" cy="41148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7100" y="1981200"/>
            <a:ext cx="4114800" cy="41148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53340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52400"/>
            <a:ext cx="2667000" cy="22860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 xmlns:p14="http://schemas.microsoft.com/office/powerpoint/2010/main" val="733283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53340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52400"/>
            <a:ext cx="2667000" cy="22860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 xmlns:p14="http://schemas.microsoft.com/office/powerpoint/2010/main" val="2300490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337911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600200"/>
            <a:ext cx="8458200" cy="4191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 xmlns:p14="http://schemas.microsoft.com/office/powerpoint/2010/main" val="341291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descr="Ribbon_blue_top.png"/>
          <p:cNvPicPr>
            <a:picLocks noChangeAspect="1"/>
          </p:cNvPicPr>
          <p:nvPr/>
        </p:nvPicPr>
        <p:blipFill>
          <a:blip r:embed="rId12">
            <a:extLst>
              <a:ext uri="{28A0092B-C50C-407E-A947-70E740481C1C}">
                <a14:useLocalDpi xmlns="" xmlns:a14="http://schemas.microsoft.com/office/drawing/2010/main" val="0"/>
              </a:ext>
            </a:extLst>
          </a:blip>
          <a:srcRect/>
          <a:stretch>
            <a:fillRect/>
          </a:stretch>
        </p:blipFill>
        <p:spPr bwMode="auto">
          <a:xfrm>
            <a:off x="-6350" y="0"/>
            <a:ext cx="9131300" cy="1235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267" name="Rectangle 5"/>
          <p:cNvSpPr>
            <a:spLocks noChangeArrowheads="1"/>
          </p:cNvSpPr>
          <p:nvPr/>
        </p:nvSpPr>
        <p:spPr bwMode="auto">
          <a:xfrm flipH="1">
            <a:off x="381000" y="6096000"/>
            <a:ext cx="8763000" cy="46038"/>
          </a:xfrm>
          <a:prstGeom prst="rect">
            <a:avLst/>
          </a:prstGeom>
          <a:gradFill rotWithShape="1">
            <a:gsLst>
              <a:gs pos="0">
                <a:srgbClr val="1A276D"/>
              </a:gs>
              <a:gs pos="999">
                <a:srgbClr val="1A276D"/>
              </a:gs>
              <a:gs pos="100000">
                <a:srgbClr val="2D8EC2"/>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381000"/>
            <a:ext cx="75438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a:p>
        </p:txBody>
      </p:sp>
      <p:sp>
        <p:nvSpPr>
          <p:cNvPr id="11269" name="Rectangle 3"/>
          <p:cNvSpPr>
            <a:spLocks noGrp="1" noChangeArrowheads="1"/>
          </p:cNvSpPr>
          <p:nvPr>
            <p:ph type="body" idx="1"/>
          </p:nvPr>
        </p:nvSpPr>
        <p:spPr bwMode="auto">
          <a:xfrm>
            <a:off x="381000" y="1524000"/>
            <a:ext cx="84582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1270" name="Picture 6" descr="IFAC_Logo_MASTERcolor_092711-CS4.png"/>
          <p:cNvPicPr>
            <a:picLocks noChangeAspect="1"/>
          </p:cNvPicPr>
          <p:nvPr/>
        </p:nvPicPr>
        <p:blipFill>
          <a:blip r:embed="rId13"/>
          <a:stretch>
            <a:fillRect/>
          </a:stretch>
        </p:blipFill>
        <p:spPr bwMode="auto">
          <a:xfrm>
            <a:off x="381000" y="6350005"/>
            <a:ext cx="1096963" cy="3190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Slide Number Placeholder 3"/>
          <p:cNvSpPr txBox="1">
            <a:spLocks noGrp="1"/>
          </p:cNvSpPr>
          <p:nvPr/>
        </p:nvSpPr>
        <p:spPr bwMode="auto">
          <a:xfrm>
            <a:off x="6424613" y="6432550"/>
            <a:ext cx="2414587" cy="152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  Confidential and Proprietary Information</a:t>
            </a:r>
          </a:p>
        </p:txBody>
      </p:sp>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ct val="200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a:solidFill>
            <a:schemeClr val="tx2">
              <a:lumMod val="65000"/>
              <a:lumOff val="35000"/>
            </a:schemeClr>
          </a:solidFill>
          <a:latin typeface="+mn-lt"/>
          <a:ea typeface="ＭＳ Ｐゴシック" charset="0"/>
          <a:cs typeface="+mn-cs"/>
        </a:defRPr>
      </a:lvl2pPr>
      <a:lvl3pPr marL="1143000" indent="-228600" algn="l" rtl="0" eaLnBrk="1" fontAlgn="base" hangingPunct="1">
        <a:spcBef>
          <a:spcPct val="20000"/>
        </a:spcBef>
        <a:spcAft>
          <a:spcPct val="0"/>
        </a:spcAft>
        <a:buChar char="•"/>
        <a:defRPr sz="1600">
          <a:solidFill>
            <a:schemeClr val="tx2">
              <a:lumMod val="65000"/>
              <a:lumOff val="35000"/>
            </a:schemeClr>
          </a:solidFill>
          <a:latin typeface="+mn-lt"/>
          <a:ea typeface="ＭＳ Ｐゴシック" charset="0"/>
          <a:cs typeface="+mn-cs"/>
        </a:defRPr>
      </a:lvl3pPr>
      <a:lvl4pPr marL="1600200" indent="-228600" algn="l" rtl="0" eaLnBrk="1" fontAlgn="base" hangingPunct="1">
        <a:spcBef>
          <a:spcPct val="20000"/>
        </a:spcBef>
        <a:spcAft>
          <a:spcPct val="0"/>
        </a:spcAft>
        <a:buChar char="–"/>
        <a:defRPr sz="1400">
          <a:solidFill>
            <a:schemeClr val="tx2">
              <a:lumMod val="65000"/>
              <a:lumOff val="35000"/>
            </a:schemeClr>
          </a:solidFill>
          <a:latin typeface="+mn-lt"/>
          <a:ea typeface="ＭＳ Ｐゴシック" charset="0"/>
          <a:cs typeface="+mn-cs"/>
        </a:defRPr>
      </a:lvl4pPr>
      <a:lvl5pPr marL="2057400" indent="-228600" algn="l" rtl="0" eaLnBrk="1" fontAlgn="base" hangingPunct="1">
        <a:spcBef>
          <a:spcPct val="20000"/>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p:txBody>
          <a:bodyPr/>
          <a:lstStyle/>
          <a:p>
            <a:r>
              <a:rPr lang="en-US" dirty="0" smtClean="0">
                <a:latin typeface="Arial" charset="0"/>
              </a:rPr>
              <a:t>Responding to Suspected Illegal Acts</a:t>
            </a:r>
            <a:endParaRPr lang="en-US" dirty="0">
              <a:latin typeface="Arial" charset="0"/>
            </a:endParaRPr>
          </a:p>
        </p:txBody>
      </p:sp>
      <p:sp>
        <p:nvSpPr>
          <p:cNvPr id="3" name="Subtitle 2"/>
          <p:cNvSpPr>
            <a:spLocks noGrp="1"/>
          </p:cNvSpPr>
          <p:nvPr>
            <p:ph type="subTitle" idx="1"/>
          </p:nvPr>
        </p:nvSpPr>
        <p:spPr/>
        <p:txBody>
          <a:bodyPr/>
          <a:lstStyle/>
          <a:p>
            <a:r>
              <a:rPr lang="en-US" dirty="0" smtClean="0">
                <a:latin typeface="Arial" charset="0"/>
              </a:rPr>
              <a:t>CAG Brussels March 2012</a:t>
            </a:r>
            <a:endParaRPr lang="en-US" dirty="0">
              <a:latin typeface="Arial" charset="0"/>
            </a:endParaRP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371600"/>
            <a:ext cx="8458200" cy="4724400"/>
          </a:xfrm>
        </p:spPr>
        <p:txBody>
          <a:bodyPr/>
          <a:lstStyle/>
          <a:p>
            <a:pPr algn="ctr">
              <a:buNone/>
            </a:pPr>
            <a:endParaRPr lang="it-IT" dirty="0" smtClean="0"/>
          </a:p>
          <a:p>
            <a:pPr algn="ctr">
              <a:buNone/>
            </a:pPr>
            <a:endParaRPr lang="it-IT" dirty="0" smtClean="0"/>
          </a:p>
          <a:p>
            <a:pPr algn="ctr">
              <a:buNone/>
            </a:pPr>
            <a:endParaRPr lang="it-IT" dirty="0" smtClean="0"/>
          </a:p>
          <a:p>
            <a:pPr algn="ctr">
              <a:buNone/>
            </a:pPr>
            <a:endParaRPr lang="it-IT" dirty="0" smtClean="0"/>
          </a:p>
          <a:p>
            <a:pPr algn="ctr">
              <a:buNone/>
            </a:pPr>
            <a:r>
              <a:rPr lang="it-IT" sz="4400" dirty="0" err="1" smtClean="0"/>
              <a:t>Discussion</a:t>
            </a:r>
            <a:endParaRPr lang="it-IT" sz="4400" dirty="0" smtClean="0"/>
          </a:p>
          <a:p>
            <a:endParaRPr lang="en-US" dirty="0" smtClean="0">
              <a:latin typeface="Arial" pitchFamily="34" charset="0"/>
              <a:cs typeface="Arial" pitchFamily="34" charset="0"/>
            </a:endParaRPr>
          </a:p>
          <a:p>
            <a:pPr lvl="1"/>
            <a:endParaRPr lang="it-IT" dirty="0" smtClean="0"/>
          </a:p>
          <a:p>
            <a:endParaRPr lang="en-US" dirty="0" smtClean="0">
              <a:solidFill>
                <a:schemeClr val="bg2"/>
              </a:solidFill>
              <a:latin typeface="Arial" pitchFamily="34" charset="0"/>
              <a:cs typeface="Arial" pitchFamily="34" charset="0"/>
            </a:endParaRPr>
          </a:p>
        </p:txBody>
      </p:sp>
      <p:sp>
        <p:nvSpPr>
          <p:cNvPr id="30722" name="Title 14"/>
          <p:cNvSpPr>
            <a:spLocks noGrp="1"/>
          </p:cNvSpPr>
          <p:nvPr>
            <p:ph type="title"/>
          </p:nvPr>
        </p:nvSpPr>
        <p:spPr/>
        <p:txBody>
          <a:bodyPr/>
          <a:lstStyle/>
          <a:p>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30723" name="Subtitle 15"/>
          <p:cNvSpPr>
            <a:spLocks noGrp="1"/>
          </p:cNvSpPr>
          <p:nvPr>
            <p:ph type="subTitle" idx="10"/>
          </p:nvPr>
        </p:nvSpPr>
        <p:spPr>
          <a:xfrm>
            <a:off x="381000" y="152400"/>
            <a:ext cx="3429000" cy="228600"/>
          </a:xfrm>
        </p:spPr>
        <p:txBody>
          <a:bodyPr/>
          <a:lstStyle/>
          <a:p>
            <a:r>
              <a:rPr lang="en-US" dirty="0" smtClean="0">
                <a:latin typeface="Arial" charset="0"/>
              </a:rPr>
              <a:t>Responding to Suspected Illegal Acts</a:t>
            </a:r>
          </a:p>
          <a:p>
            <a:endParaRPr lang="en-US" dirty="0">
              <a:latin typeface="Arial" charset="0"/>
            </a:endParaRPr>
          </a:p>
          <a:p>
            <a:endParaRPr lang="en-US" dirty="0">
              <a:latin typeface="Arial" charset="0"/>
            </a:endParaRPr>
          </a:p>
        </p:txBody>
      </p:sp>
    </p:spTree>
    <p:extLst>
      <p:ext uri="{BB962C8B-B14F-4D97-AF65-F5344CB8AC3E}">
        <p14:creationId xmlns="" xmlns:p14="http://schemas.microsoft.com/office/powerpoint/2010/main" val="24141312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524000"/>
            <a:ext cx="8458200" cy="4572000"/>
          </a:xfrm>
        </p:spPr>
        <p:txBody>
          <a:bodyPr/>
          <a:lstStyle/>
          <a:p>
            <a:r>
              <a:rPr lang="en-US" dirty="0" smtClean="0">
                <a:latin typeface="Arial" charset="0"/>
              </a:rPr>
              <a:t>Task Force Proposal in October IESBA Meeting for all categories of professional accountant:</a:t>
            </a:r>
            <a:endParaRPr lang="en-US" dirty="0">
              <a:latin typeface="Arial" charset="0"/>
            </a:endParaRPr>
          </a:p>
          <a:p>
            <a:pPr lvl="1"/>
            <a:r>
              <a:rPr lang="en-US" dirty="0" smtClean="0">
                <a:latin typeface="Arial" pitchFamily="34" charset="0"/>
                <a:cs typeface="Arial" pitchFamily="34" charset="0"/>
              </a:rPr>
              <a:t>Report internally and escalate if response not appropriate</a:t>
            </a:r>
          </a:p>
          <a:p>
            <a:pPr lvl="1"/>
            <a:r>
              <a:rPr lang="en-US" b="1" i="1" dirty="0" smtClean="0">
                <a:latin typeface="Arial" pitchFamily="34" charset="0"/>
                <a:cs typeface="Arial" pitchFamily="34" charset="0"/>
              </a:rPr>
              <a:t>Requirement</a:t>
            </a:r>
            <a:r>
              <a:rPr lang="en-US" dirty="0" smtClean="0">
                <a:latin typeface="Arial" pitchFamily="34" charset="0"/>
                <a:cs typeface="Arial" pitchFamily="34" charset="0"/>
              </a:rPr>
              <a:t> to disclose to appropriate authority if entity has not appropriately addressed the matter and, in the judgment of the professional accountant it is in the public interest to disclose to an authority</a:t>
            </a:r>
          </a:p>
          <a:p>
            <a:pPr lvl="1"/>
            <a:r>
              <a:rPr lang="en-US" dirty="0" smtClean="0">
                <a:latin typeface="Arial" pitchFamily="34" charset="0"/>
                <a:cs typeface="Arial" pitchFamily="34" charset="0"/>
              </a:rPr>
              <a:t>Matters reportable to an appropriate authority are those that (</a:t>
            </a:r>
            <a:r>
              <a:rPr lang="en-US" dirty="0" err="1" smtClean="0">
                <a:latin typeface="Arial" pitchFamily="34" charset="0"/>
                <a:cs typeface="Arial" pitchFamily="34" charset="0"/>
              </a:rPr>
              <a:t>i</a:t>
            </a:r>
            <a:r>
              <a:rPr lang="en-US" dirty="0" smtClean="0">
                <a:latin typeface="Arial" pitchFamily="34" charset="0"/>
                <a:cs typeface="Arial" pitchFamily="34" charset="0"/>
              </a:rPr>
              <a:t>) affect financial reporting or (ii) are within the expertise of the professional accountant</a:t>
            </a:r>
          </a:p>
          <a:p>
            <a:pPr lvl="1"/>
            <a:r>
              <a:rPr lang="en-US" dirty="0" smtClean="0">
                <a:latin typeface="Arial" pitchFamily="34" charset="0"/>
                <a:cs typeface="Arial" pitchFamily="34" charset="0"/>
              </a:rPr>
              <a:t>In determining whether disclosure is in the public interest the professional accountant shall consider  “</a:t>
            </a:r>
            <a:r>
              <a:rPr lang="en-US" i="1" dirty="0" smtClean="0">
                <a:latin typeface="Arial" pitchFamily="34" charset="0"/>
                <a:cs typeface="Arial" pitchFamily="34" charset="0"/>
              </a:rPr>
              <a:t>whether a reasonable and informed third party, weighing all the specific facts and circumstances, would be likely to conclude that the suspected illegal act is of such consequence that disclosure would be in the public interest</a:t>
            </a:r>
            <a:r>
              <a:rPr lang="en-US" dirty="0" smtClean="0">
                <a:latin typeface="Arial" pitchFamily="34" charset="0"/>
                <a:cs typeface="Arial" pitchFamily="34" charset="0"/>
              </a:rPr>
              <a:t>”</a:t>
            </a:r>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Recap of October 2011 IESBA Meeting</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30723" name="Subtitle 15"/>
          <p:cNvSpPr>
            <a:spLocks noGrp="1"/>
          </p:cNvSpPr>
          <p:nvPr>
            <p:ph type="subTitle" idx="10"/>
          </p:nvPr>
        </p:nvSpPr>
        <p:spPr>
          <a:xfrm>
            <a:off x="381000" y="152400"/>
            <a:ext cx="3124200" cy="228600"/>
          </a:xfrm>
        </p:spPr>
        <p:txBody>
          <a:bodyPr/>
          <a:lstStyle/>
          <a:p>
            <a:r>
              <a:rPr lang="en-US" dirty="0" smtClean="0">
                <a:latin typeface="Arial" charset="0"/>
              </a:rPr>
              <a:t>Responding to Suspected Illegal Acts</a:t>
            </a:r>
            <a:endParaRPr lang="en-US" dirty="0">
              <a:latin typeface="Arial" charset="0"/>
            </a:endParaRPr>
          </a:p>
          <a:p>
            <a:endParaRPr lang="en-US" dirty="0">
              <a:latin typeface="Arial" charset="0"/>
            </a:endParaRPr>
          </a:p>
        </p:txBody>
      </p:sp>
    </p:spTree>
    <p:extLst>
      <p:ext uri="{BB962C8B-B14F-4D97-AF65-F5344CB8AC3E}">
        <p14:creationId xmlns="" xmlns:p14="http://schemas.microsoft.com/office/powerpoint/2010/main" val="24141312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524000"/>
            <a:ext cx="8458200" cy="4572000"/>
          </a:xfrm>
        </p:spPr>
        <p:txBody>
          <a:bodyPr/>
          <a:lstStyle/>
          <a:p>
            <a:r>
              <a:rPr lang="en-US" dirty="0" smtClean="0">
                <a:latin typeface="Arial" charset="0"/>
              </a:rPr>
              <a:t>General support expressed for the approach adopted</a:t>
            </a:r>
          </a:p>
          <a:p>
            <a:r>
              <a:rPr lang="en-US" dirty="0" smtClean="0">
                <a:latin typeface="Arial" charset="0"/>
              </a:rPr>
              <a:t>However, the Board unable to reach a consensus on “requirement” versus “right” to disclose</a:t>
            </a:r>
            <a:endParaRPr lang="en-US" dirty="0" smtClean="0">
              <a:solidFill>
                <a:schemeClr val="tx2">
                  <a:lumMod val="75000"/>
                  <a:lumOff val="25000"/>
                </a:schemeClr>
              </a:solidFill>
              <a:latin typeface="Arial" charset="0"/>
            </a:endParaRPr>
          </a:p>
          <a:p>
            <a:r>
              <a:rPr lang="en-US" dirty="0" smtClean="0">
                <a:solidFill>
                  <a:schemeClr val="tx2">
                    <a:lumMod val="75000"/>
                    <a:lumOff val="25000"/>
                  </a:schemeClr>
                </a:solidFill>
                <a:latin typeface="Arial" pitchFamily="34" charset="0"/>
                <a:cs typeface="Arial" pitchFamily="34" charset="0"/>
              </a:rPr>
              <a:t>Task Force was asked to develop wording to convey a “robust right”</a:t>
            </a:r>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Recap of October 2011 IESBA Meeting</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5" name="Subtitle 4"/>
          <p:cNvSpPr>
            <a:spLocks noGrp="1"/>
          </p:cNvSpPr>
          <p:nvPr>
            <p:ph type="subTitle" idx="10"/>
          </p:nvPr>
        </p:nvSpPr>
        <p:spPr>
          <a:xfrm>
            <a:off x="381000" y="152400"/>
            <a:ext cx="3657600" cy="228600"/>
          </a:xfrm>
        </p:spPr>
        <p:txBody>
          <a:bodyPr/>
          <a:lstStyle/>
          <a:p>
            <a:r>
              <a:rPr lang="en-US" dirty="0" smtClean="0">
                <a:latin typeface="Arial" charset="0"/>
              </a:rPr>
              <a:t>Responding to Suspected Illegal Acts</a:t>
            </a:r>
          </a:p>
          <a:p>
            <a:endParaRPr lang="it-IT" dirty="0"/>
          </a:p>
        </p:txBody>
      </p:sp>
    </p:spTree>
    <p:extLst>
      <p:ext uri="{BB962C8B-B14F-4D97-AF65-F5344CB8AC3E}">
        <p14:creationId xmlns="" xmlns:p14="http://schemas.microsoft.com/office/powerpoint/2010/main" val="24141312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524000"/>
            <a:ext cx="8458200" cy="4572000"/>
          </a:xfrm>
        </p:spPr>
        <p:txBody>
          <a:bodyPr/>
          <a:lstStyle/>
          <a:p>
            <a:r>
              <a:rPr lang="en-US" dirty="0" smtClean="0">
                <a:solidFill>
                  <a:schemeClr val="tx2">
                    <a:lumMod val="75000"/>
                    <a:lumOff val="25000"/>
                  </a:schemeClr>
                </a:solidFill>
                <a:latin typeface="Arial" pitchFamily="34" charset="0"/>
                <a:cs typeface="Arial" pitchFamily="34" charset="0"/>
              </a:rPr>
              <a:t>Requirement with an exemption for extraordinary circumstances (Agenda Paper D-2)</a:t>
            </a:r>
          </a:p>
          <a:p>
            <a:r>
              <a:rPr lang="en-US" dirty="0" smtClean="0">
                <a:solidFill>
                  <a:schemeClr val="tx2">
                    <a:lumMod val="75000"/>
                    <a:lumOff val="25000"/>
                  </a:schemeClr>
                </a:solidFill>
                <a:latin typeface="Arial" pitchFamily="34" charset="0"/>
                <a:cs typeface="Arial" pitchFamily="34" charset="0"/>
              </a:rPr>
              <a:t>Robust right (Agenda Paper D-3)</a:t>
            </a:r>
          </a:p>
          <a:p>
            <a:r>
              <a:rPr lang="en-US" dirty="0" smtClean="0">
                <a:solidFill>
                  <a:schemeClr val="tx2">
                    <a:lumMod val="75000"/>
                    <a:lumOff val="25000"/>
                  </a:schemeClr>
                </a:solidFill>
                <a:latin typeface="Arial" pitchFamily="34" charset="0"/>
                <a:cs typeface="Arial" pitchFamily="34" charset="0"/>
              </a:rPr>
              <a:t>Majority Task Force position (Agenda Paper D-4):</a:t>
            </a:r>
          </a:p>
          <a:p>
            <a:pPr lvl="1"/>
            <a:r>
              <a:rPr lang="en-US" b="1" i="1" dirty="0" smtClean="0">
                <a:solidFill>
                  <a:schemeClr val="tx2">
                    <a:lumMod val="75000"/>
                    <a:lumOff val="25000"/>
                  </a:schemeClr>
                </a:solidFill>
                <a:latin typeface="Arial" pitchFamily="34" charset="0"/>
                <a:cs typeface="Arial" pitchFamily="34" charset="0"/>
              </a:rPr>
              <a:t>Auditor (also performing NAS)</a:t>
            </a:r>
            <a:r>
              <a:rPr lang="en-US" b="1" dirty="0" smtClean="0">
                <a:solidFill>
                  <a:schemeClr val="tx2">
                    <a:lumMod val="75000"/>
                    <a:lumOff val="25000"/>
                  </a:schemeClr>
                </a:solidFill>
                <a:latin typeface="Arial" pitchFamily="34" charset="0"/>
                <a:cs typeface="Arial" pitchFamily="34" charset="0"/>
              </a:rPr>
              <a:t> </a:t>
            </a:r>
            <a:r>
              <a:rPr lang="en-US" dirty="0" smtClean="0">
                <a:solidFill>
                  <a:schemeClr val="tx2">
                    <a:lumMod val="75000"/>
                    <a:lumOff val="25000"/>
                  </a:schemeClr>
                </a:solidFill>
                <a:latin typeface="Arial" pitchFamily="34" charset="0"/>
                <a:cs typeface="Arial" pitchFamily="34" charset="0"/>
              </a:rPr>
              <a:t>– Requirement to disclose to an appropriate authority with exemption for extraordinary circumstances</a:t>
            </a:r>
          </a:p>
          <a:p>
            <a:pPr lvl="1"/>
            <a:r>
              <a:rPr lang="en-US" b="1" i="1" dirty="0" smtClean="0">
                <a:solidFill>
                  <a:schemeClr val="tx2">
                    <a:lumMod val="75000"/>
                    <a:lumOff val="25000"/>
                  </a:schemeClr>
                </a:solidFill>
                <a:latin typeface="Arial" pitchFamily="34" charset="0"/>
                <a:cs typeface="Arial" pitchFamily="34" charset="0"/>
              </a:rPr>
              <a:t>Professional Accountant performing non-audit services to non-audit client </a:t>
            </a:r>
            <a:r>
              <a:rPr lang="en-US" i="1" dirty="0" smtClean="0">
                <a:solidFill>
                  <a:schemeClr val="tx2">
                    <a:lumMod val="75000"/>
                    <a:lumOff val="25000"/>
                  </a:schemeClr>
                </a:solidFill>
                <a:latin typeface="Arial" pitchFamily="34" charset="0"/>
                <a:cs typeface="Arial" pitchFamily="34" charset="0"/>
              </a:rPr>
              <a:t>– </a:t>
            </a:r>
            <a:r>
              <a:rPr lang="en-US" dirty="0" smtClean="0">
                <a:solidFill>
                  <a:schemeClr val="tx2">
                    <a:lumMod val="75000"/>
                    <a:lumOff val="25000"/>
                  </a:schemeClr>
                </a:solidFill>
                <a:latin typeface="Arial" pitchFamily="34" charset="0"/>
                <a:cs typeface="Arial" pitchFamily="34" charset="0"/>
              </a:rPr>
              <a:t>Robust right to disclose to an appropriate authority</a:t>
            </a:r>
          </a:p>
          <a:p>
            <a:pPr lvl="1"/>
            <a:r>
              <a:rPr lang="en-US" b="1" i="1" dirty="0" smtClean="0">
                <a:solidFill>
                  <a:schemeClr val="tx2">
                    <a:lumMod val="75000"/>
                    <a:lumOff val="25000"/>
                  </a:schemeClr>
                </a:solidFill>
                <a:latin typeface="Arial" pitchFamily="34" charset="0"/>
                <a:cs typeface="Arial" pitchFamily="34" charset="0"/>
              </a:rPr>
              <a:t>Professional Accountant in Business </a:t>
            </a:r>
            <a:r>
              <a:rPr lang="en-US" i="1" dirty="0" smtClean="0">
                <a:solidFill>
                  <a:schemeClr val="tx2">
                    <a:lumMod val="75000"/>
                    <a:lumOff val="25000"/>
                  </a:schemeClr>
                </a:solidFill>
                <a:latin typeface="Arial" pitchFamily="34" charset="0"/>
                <a:cs typeface="Arial" pitchFamily="34" charset="0"/>
              </a:rPr>
              <a:t>– </a:t>
            </a:r>
            <a:r>
              <a:rPr lang="en-US" dirty="0" smtClean="0">
                <a:solidFill>
                  <a:schemeClr val="tx2">
                    <a:lumMod val="75000"/>
                    <a:lumOff val="25000"/>
                  </a:schemeClr>
                </a:solidFill>
                <a:latin typeface="Arial" pitchFamily="34" charset="0"/>
                <a:cs typeface="Arial" pitchFamily="34" charset="0"/>
              </a:rPr>
              <a:t>Robust right to disclose to an appropriate authority</a:t>
            </a:r>
          </a:p>
          <a:p>
            <a:pPr lvl="1"/>
            <a:endParaRPr lang="en-US" i="1" dirty="0" smtClean="0">
              <a:solidFill>
                <a:schemeClr val="tx2">
                  <a:lumMod val="75000"/>
                  <a:lumOff val="25000"/>
                </a:schemeClr>
              </a:solidFill>
              <a:latin typeface="Arial" pitchFamily="34" charset="0"/>
              <a:cs typeface="Arial" pitchFamily="34" charset="0"/>
            </a:endParaRPr>
          </a:p>
          <a:p>
            <a:pPr lvl="1"/>
            <a:endParaRPr lang="en-US" dirty="0" smtClean="0">
              <a:solidFill>
                <a:schemeClr val="tx2">
                  <a:lumMod val="75000"/>
                  <a:lumOff val="25000"/>
                </a:schemeClr>
              </a:solidFill>
              <a:latin typeface="Arial" pitchFamily="34" charset="0"/>
              <a:cs typeface="Arial" pitchFamily="34" charset="0"/>
            </a:endParaRPr>
          </a:p>
          <a:p>
            <a:endParaRPr lang="en-US" dirty="0" smtClean="0">
              <a:solidFill>
                <a:schemeClr val="tx2">
                  <a:lumMod val="75000"/>
                  <a:lumOff val="25000"/>
                </a:schemeClr>
              </a:solidFill>
              <a:latin typeface="Arial" pitchFamily="34" charset="0"/>
              <a:cs typeface="Arial" pitchFamily="34" charset="0"/>
            </a:endParaRPr>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Presented at IESBA February Meeting</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5" name="Subtitle 4"/>
          <p:cNvSpPr>
            <a:spLocks noGrp="1"/>
          </p:cNvSpPr>
          <p:nvPr>
            <p:ph type="subTitle" idx="10"/>
          </p:nvPr>
        </p:nvSpPr>
        <p:spPr>
          <a:xfrm>
            <a:off x="381000" y="152400"/>
            <a:ext cx="3657600" cy="228600"/>
          </a:xfrm>
        </p:spPr>
        <p:txBody>
          <a:bodyPr/>
          <a:lstStyle/>
          <a:p>
            <a:r>
              <a:rPr lang="en-US" dirty="0" smtClean="0">
                <a:latin typeface="Arial" charset="0"/>
              </a:rPr>
              <a:t>Responding to Suspected Illegal Acts</a:t>
            </a:r>
          </a:p>
          <a:p>
            <a:endParaRPr lang="it-IT" dirty="0"/>
          </a:p>
        </p:txBody>
      </p:sp>
    </p:spTree>
    <p:extLst>
      <p:ext uri="{BB962C8B-B14F-4D97-AF65-F5344CB8AC3E}">
        <p14:creationId xmlns="" xmlns:p14="http://schemas.microsoft.com/office/powerpoint/2010/main" val="24141312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524000"/>
            <a:ext cx="8458200" cy="4572000"/>
          </a:xfrm>
        </p:spPr>
        <p:txBody>
          <a:bodyPr/>
          <a:lstStyle/>
          <a:p>
            <a:r>
              <a:rPr lang="it-IT" dirty="0" smtClean="0"/>
              <a:t>Auditor or </a:t>
            </a:r>
            <a:r>
              <a:rPr lang="it-IT" dirty="0" err="1" smtClean="0"/>
              <a:t>other</a:t>
            </a:r>
            <a:r>
              <a:rPr lang="it-IT" dirty="0" smtClean="0"/>
              <a:t> </a:t>
            </a:r>
            <a:r>
              <a:rPr lang="it-IT" dirty="0" err="1" smtClean="0"/>
              <a:t>professional</a:t>
            </a:r>
            <a:r>
              <a:rPr lang="it-IT" dirty="0" smtClean="0"/>
              <a:t> </a:t>
            </a:r>
            <a:r>
              <a:rPr lang="it-IT" dirty="0" err="1" smtClean="0"/>
              <a:t>accountant</a:t>
            </a:r>
            <a:r>
              <a:rPr lang="it-IT" dirty="0" smtClean="0"/>
              <a:t> </a:t>
            </a:r>
            <a:r>
              <a:rPr lang="it-IT" dirty="0" err="1" smtClean="0"/>
              <a:t>performing</a:t>
            </a:r>
            <a:r>
              <a:rPr lang="it-IT" dirty="0" smtClean="0"/>
              <a:t> </a:t>
            </a:r>
            <a:r>
              <a:rPr lang="it-IT" dirty="0" err="1" smtClean="0"/>
              <a:t>non-audit</a:t>
            </a:r>
            <a:r>
              <a:rPr lang="it-IT" dirty="0" smtClean="0"/>
              <a:t> </a:t>
            </a:r>
            <a:r>
              <a:rPr lang="it-IT" dirty="0" err="1" smtClean="0"/>
              <a:t>services</a:t>
            </a:r>
            <a:r>
              <a:rPr lang="it-IT" dirty="0" smtClean="0"/>
              <a:t> </a:t>
            </a:r>
            <a:r>
              <a:rPr lang="it-IT" dirty="0" err="1" smtClean="0"/>
              <a:t>to</a:t>
            </a:r>
            <a:r>
              <a:rPr lang="it-IT" dirty="0" smtClean="0"/>
              <a:t> </a:t>
            </a:r>
            <a:r>
              <a:rPr lang="it-IT" dirty="0" err="1" smtClean="0"/>
              <a:t>an</a:t>
            </a:r>
            <a:r>
              <a:rPr lang="it-IT" dirty="0" smtClean="0"/>
              <a:t> </a:t>
            </a:r>
            <a:r>
              <a:rPr lang="it-IT" dirty="0" err="1" smtClean="0"/>
              <a:t>audit</a:t>
            </a:r>
            <a:r>
              <a:rPr lang="it-IT" dirty="0" smtClean="0"/>
              <a:t> client:</a:t>
            </a:r>
          </a:p>
          <a:p>
            <a:pPr lvl="1"/>
            <a:r>
              <a:rPr lang="it-IT" dirty="0" err="1" smtClean="0"/>
              <a:t>Escalate</a:t>
            </a:r>
            <a:r>
              <a:rPr lang="it-IT" dirty="0" smtClean="0"/>
              <a:t> in the </a:t>
            </a:r>
            <a:r>
              <a:rPr lang="it-IT" dirty="0" err="1" smtClean="0"/>
              <a:t>organization</a:t>
            </a:r>
            <a:endParaRPr lang="it-IT" dirty="0" smtClean="0"/>
          </a:p>
          <a:p>
            <a:pPr lvl="1"/>
            <a:r>
              <a:rPr lang="it-IT" dirty="0" err="1" smtClean="0"/>
              <a:t>If</a:t>
            </a:r>
            <a:r>
              <a:rPr lang="it-IT" dirty="0" smtClean="0"/>
              <a:t> </a:t>
            </a:r>
            <a:r>
              <a:rPr lang="it-IT" dirty="0" err="1" smtClean="0"/>
              <a:t>not</a:t>
            </a:r>
            <a:r>
              <a:rPr lang="it-IT" dirty="0" smtClean="0"/>
              <a:t> </a:t>
            </a:r>
            <a:r>
              <a:rPr lang="it-IT" dirty="0" err="1" smtClean="0"/>
              <a:t>appropriately</a:t>
            </a:r>
            <a:r>
              <a:rPr lang="it-IT" dirty="0" smtClean="0"/>
              <a:t> </a:t>
            </a:r>
            <a:r>
              <a:rPr lang="it-IT" dirty="0" err="1" smtClean="0"/>
              <a:t>addressed</a:t>
            </a:r>
            <a:r>
              <a:rPr lang="it-IT" dirty="0" smtClean="0"/>
              <a:t> and in the public interest, </a:t>
            </a:r>
            <a:r>
              <a:rPr lang="it-IT" b="1" i="1" dirty="0" err="1" smtClean="0"/>
              <a:t>requirement</a:t>
            </a:r>
            <a:r>
              <a:rPr lang="it-IT" dirty="0" smtClean="0"/>
              <a:t> </a:t>
            </a:r>
            <a:r>
              <a:rPr lang="it-IT" dirty="0" err="1" smtClean="0"/>
              <a:t>to</a:t>
            </a:r>
            <a:r>
              <a:rPr lang="it-IT" dirty="0" smtClean="0"/>
              <a:t> </a:t>
            </a:r>
            <a:r>
              <a:rPr lang="it-IT" dirty="0" err="1" smtClean="0"/>
              <a:t>disclose</a:t>
            </a:r>
            <a:r>
              <a:rPr lang="it-IT" dirty="0" smtClean="0"/>
              <a:t> </a:t>
            </a:r>
            <a:r>
              <a:rPr lang="it-IT" dirty="0" err="1" smtClean="0"/>
              <a:t>to</a:t>
            </a:r>
            <a:r>
              <a:rPr lang="it-IT" dirty="0" smtClean="0"/>
              <a:t> a </a:t>
            </a:r>
            <a:r>
              <a:rPr lang="it-IT" dirty="0" err="1" smtClean="0"/>
              <a:t>competent</a:t>
            </a:r>
            <a:r>
              <a:rPr lang="it-IT" dirty="0" smtClean="0"/>
              <a:t> authority</a:t>
            </a:r>
          </a:p>
          <a:p>
            <a:pPr lvl="1"/>
            <a:r>
              <a:rPr lang="en-US" dirty="0" smtClean="0"/>
              <a:t>In exceptional circumstances not required to disclose “if a reasonable and informed third party would conclude that the probable threats to the safety of the professional accountant or other individuals are sufficiently severe to outweigh the benefits of disclosure”.</a:t>
            </a:r>
            <a:endParaRPr lang="it-IT" dirty="0" smtClean="0"/>
          </a:p>
          <a:p>
            <a:pPr lvl="1"/>
            <a:endParaRPr lang="en-US" dirty="0" smtClean="0">
              <a:solidFill>
                <a:schemeClr val="tx2">
                  <a:lumMod val="75000"/>
                  <a:lumOff val="25000"/>
                </a:schemeClr>
              </a:solidFill>
              <a:latin typeface="Arial" pitchFamily="34" charset="0"/>
              <a:cs typeface="Arial" pitchFamily="34" charset="0"/>
            </a:endParaRPr>
          </a:p>
          <a:p>
            <a:endParaRPr lang="en-US" dirty="0" smtClean="0">
              <a:solidFill>
                <a:schemeClr val="tx2">
                  <a:lumMod val="75000"/>
                  <a:lumOff val="25000"/>
                </a:schemeClr>
              </a:solidFill>
              <a:latin typeface="Arial" pitchFamily="34" charset="0"/>
              <a:cs typeface="Arial" pitchFamily="34" charset="0"/>
            </a:endParaRPr>
          </a:p>
        </p:txBody>
      </p:sp>
      <p:sp>
        <p:nvSpPr>
          <p:cNvPr id="30722" name="Title 14"/>
          <p:cNvSpPr>
            <a:spLocks noGrp="1"/>
          </p:cNvSpPr>
          <p:nvPr>
            <p:ph type="title"/>
          </p:nvPr>
        </p:nvSpPr>
        <p:spPr>
          <a:xfrm>
            <a:off x="381000" y="381000"/>
            <a:ext cx="7543800" cy="762000"/>
          </a:xfrm>
        </p:spPr>
        <p:txBody>
          <a:bodyPr/>
          <a:lstStyle/>
          <a:p>
            <a:r>
              <a:rPr lang="en-US" dirty="0" smtClean="0">
                <a:latin typeface="Arial" charset="0"/>
              </a:rPr>
              <a:t>Majority Position Agreed in February Board Meeting</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5" name="Subtitle 4"/>
          <p:cNvSpPr>
            <a:spLocks noGrp="1"/>
          </p:cNvSpPr>
          <p:nvPr>
            <p:ph type="subTitle" idx="10"/>
          </p:nvPr>
        </p:nvSpPr>
        <p:spPr>
          <a:xfrm>
            <a:off x="381000" y="152400"/>
            <a:ext cx="3657600" cy="228600"/>
          </a:xfrm>
        </p:spPr>
        <p:txBody>
          <a:bodyPr/>
          <a:lstStyle/>
          <a:p>
            <a:r>
              <a:rPr lang="en-US" dirty="0" smtClean="0">
                <a:latin typeface="Arial" charset="0"/>
              </a:rPr>
              <a:t>Responding to Suspected Illegal Acts</a:t>
            </a:r>
          </a:p>
          <a:p>
            <a:endParaRPr lang="it-IT" dirty="0"/>
          </a:p>
        </p:txBody>
      </p:sp>
    </p:spTree>
    <p:extLst>
      <p:ext uri="{BB962C8B-B14F-4D97-AF65-F5344CB8AC3E}">
        <p14:creationId xmlns="" xmlns:p14="http://schemas.microsoft.com/office/powerpoint/2010/main" val="24141312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524000"/>
            <a:ext cx="8458200" cy="4572000"/>
          </a:xfrm>
        </p:spPr>
        <p:txBody>
          <a:bodyPr/>
          <a:lstStyle/>
          <a:p>
            <a:r>
              <a:rPr lang="it-IT" dirty="0" smtClean="0"/>
              <a:t>Professional </a:t>
            </a:r>
            <a:r>
              <a:rPr lang="it-IT" dirty="0" err="1" smtClean="0"/>
              <a:t>accountant</a:t>
            </a:r>
            <a:r>
              <a:rPr lang="it-IT" dirty="0" smtClean="0"/>
              <a:t> </a:t>
            </a:r>
            <a:r>
              <a:rPr lang="it-IT" dirty="0" err="1" smtClean="0"/>
              <a:t>performing</a:t>
            </a:r>
            <a:r>
              <a:rPr lang="it-IT" dirty="0" smtClean="0"/>
              <a:t> </a:t>
            </a:r>
            <a:r>
              <a:rPr lang="it-IT" dirty="0" err="1" smtClean="0"/>
              <a:t>non-audit</a:t>
            </a:r>
            <a:r>
              <a:rPr lang="it-IT" dirty="0" smtClean="0"/>
              <a:t> </a:t>
            </a:r>
            <a:r>
              <a:rPr lang="it-IT" dirty="0" err="1" smtClean="0"/>
              <a:t>services</a:t>
            </a:r>
            <a:r>
              <a:rPr lang="it-IT" dirty="0" smtClean="0"/>
              <a:t> </a:t>
            </a:r>
            <a:r>
              <a:rPr lang="it-IT" dirty="0" err="1" smtClean="0"/>
              <a:t>to</a:t>
            </a:r>
            <a:r>
              <a:rPr lang="it-IT" dirty="0" smtClean="0"/>
              <a:t> a </a:t>
            </a:r>
            <a:r>
              <a:rPr lang="it-IT" dirty="0" err="1" smtClean="0"/>
              <a:t>non-audit</a:t>
            </a:r>
            <a:r>
              <a:rPr lang="it-IT" dirty="0" smtClean="0"/>
              <a:t> client:</a:t>
            </a:r>
          </a:p>
          <a:p>
            <a:pPr lvl="1"/>
            <a:r>
              <a:rPr lang="it-IT" dirty="0" err="1" smtClean="0"/>
              <a:t>Escalate</a:t>
            </a:r>
            <a:r>
              <a:rPr lang="it-IT" dirty="0" smtClean="0"/>
              <a:t> in the </a:t>
            </a:r>
            <a:r>
              <a:rPr lang="it-IT" dirty="0" err="1" smtClean="0"/>
              <a:t>organization</a:t>
            </a:r>
            <a:r>
              <a:rPr lang="it-IT" dirty="0" smtClean="0"/>
              <a:t> or </a:t>
            </a:r>
            <a:r>
              <a:rPr lang="it-IT" dirty="0" err="1" smtClean="0"/>
              <a:t>disclose</a:t>
            </a:r>
            <a:r>
              <a:rPr lang="it-IT" dirty="0" smtClean="0"/>
              <a:t> </a:t>
            </a:r>
            <a:r>
              <a:rPr lang="it-IT" dirty="0" err="1" smtClean="0"/>
              <a:t>to</a:t>
            </a:r>
            <a:r>
              <a:rPr lang="it-IT" dirty="0" smtClean="0"/>
              <a:t> the </a:t>
            </a:r>
            <a:r>
              <a:rPr lang="it-IT" dirty="0" err="1" smtClean="0"/>
              <a:t>external</a:t>
            </a:r>
            <a:r>
              <a:rPr lang="it-IT" dirty="0" smtClean="0"/>
              <a:t> auditor </a:t>
            </a:r>
            <a:r>
              <a:rPr lang="it-IT" dirty="0" err="1" smtClean="0"/>
              <a:t>if</a:t>
            </a:r>
            <a:r>
              <a:rPr lang="it-IT" dirty="0" smtClean="0"/>
              <a:t> </a:t>
            </a:r>
            <a:r>
              <a:rPr lang="it-IT" dirty="0" err="1" smtClean="0"/>
              <a:t>unable</a:t>
            </a:r>
            <a:r>
              <a:rPr lang="it-IT" dirty="0" smtClean="0"/>
              <a:t> </a:t>
            </a:r>
            <a:r>
              <a:rPr lang="it-IT" dirty="0" err="1" smtClean="0"/>
              <a:t>to</a:t>
            </a:r>
            <a:r>
              <a:rPr lang="it-IT" dirty="0" smtClean="0"/>
              <a:t> </a:t>
            </a:r>
            <a:r>
              <a:rPr lang="it-IT" dirty="0" err="1" smtClean="0"/>
              <a:t>escalate</a:t>
            </a:r>
            <a:endParaRPr lang="it-IT" dirty="0" smtClean="0"/>
          </a:p>
          <a:p>
            <a:pPr lvl="1"/>
            <a:r>
              <a:rPr lang="it-IT" dirty="0" err="1" smtClean="0"/>
              <a:t>If</a:t>
            </a:r>
            <a:r>
              <a:rPr lang="it-IT" dirty="0" smtClean="0"/>
              <a:t> </a:t>
            </a:r>
            <a:r>
              <a:rPr lang="it-IT" dirty="0" err="1" smtClean="0"/>
              <a:t>not</a:t>
            </a:r>
            <a:r>
              <a:rPr lang="it-IT" dirty="0" smtClean="0"/>
              <a:t> </a:t>
            </a:r>
            <a:r>
              <a:rPr lang="it-IT" dirty="0" err="1" smtClean="0"/>
              <a:t>appropriately</a:t>
            </a:r>
            <a:r>
              <a:rPr lang="it-IT" dirty="0" smtClean="0"/>
              <a:t> </a:t>
            </a:r>
            <a:r>
              <a:rPr lang="it-IT" dirty="0" err="1" smtClean="0"/>
              <a:t>addressed</a:t>
            </a:r>
            <a:r>
              <a:rPr lang="it-IT" dirty="0" smtClean="0"/>
              <a:t> and in the public interest, </a:t>
            </a:r>
            <a:r>
              <a:rPr lang="it-IT" dirty="0" err="1" smtClean="0"/>
              <a:t>requirement</a:t>
            </a:r>
            <a:r>
              <a:rPr lang="it-IT" dirty="0" smtClean="0"/>
              <a:t> </a:t>
            </a:r>
            <a:r>
              <a:rPr lang="it-IT" dirty="0" err="1" smtClean="0"/>
              <a:t>to</a:t>
            </a:r>
            <a:r>
              <a:rPr lang="it-IT" dirty="0" smtClean="0"/>
              <a:t> </a:t>
            </a:r>
            <a:r>
              <a:rPr lang="it-IT" dirty="0" err="1" smtClean="0"/>
              <a:t>disclose</a:t>
            </a:r>
            <a:r>
              <a:rPr lang="it-IT" dirty="0" smtClean="0"/>
              <a:t> </a:t>
            </a:r>
            <a:r>
              <a:rPr lang="it-IT" dirty="0" err="1" smtClean="0"/>
              <a:t>to</a:t>
            </a:r>
            <a:r>
              <a:rPr lang="it-IT" dirty="0" smtClean="0"/>
              <a:t> the </a:t>
            </a:r>
            <a:r>
              <a:rPr lang="it-IT" dirty="0" err="1" smtClean="0"/>
              <a:t>external</a:t>
            </a:r>
            <a:r>
              <a:rPr lang="it-IT" dirty="0" smtClean="0"/>
              <a:t> auditor</a:t>
            </a:r>
          </a:p>
          <a:p>
            <a:pPr lvl="1"/>
            <a:r>
              <a:rPr lang="it-IT" b="1" i="1" dirty="0" smtClean="0"/>
              <a:t>Right</a:t>
            </a:r>
            <a:r>
              <a:rPr lang="it-IT" dirty="0" smtClean="0"/>
              <a:t> </a:t>
            </a:r>
            <a:r>
              <a:rPr lang="it-IT" dirty="0" err="1" smtClean="0"/>
              <a:t>to</a:t>
            </a:r>
            <a:r>
              <a:rPr lang="it-IT" dirty="0" smtClean="0"/>
              <a:t> </a:t>
            </a:r>
            <a:r>
              <a:rPr lang="it-IT" dirty="0" err="1" smtClean="0"/>
              <a:t>disclose</a:t>
            </a:r>
            <a:r>
              <a:rPr lang="it-IT" dirty="0" smtClean="0"/>
              <a:t> </a:t>
            </a:r>
            <a:r>
              <a:rPr lang="it-IT" dirty="0" err="1" smtClean="0"/>
              <a:t>to</a:t>
            </a:r>
            <a:r>
              <a:rPr lang="it-IT" dirty="0" smtClean="0"/>
              <a:t> </a:t>
            </a:r>
            <a:r>
              <a:rPr lang="it-IT" dirty="0" err="1" smtClean="0"/>
              <a:t>competent</a:t>
            </a:r>
            <a:r>
              <a:rPr lang="it-IT" dirty="0" smtClean="0"/>
              <a:t> authority, </a:t>
            </a:r>
            <a:r>
              <a:rPr lang="it-IT" dirty="0" err="1" smtClean="0"/>
              <a:t>if</a:t>
            </a:r>
            <a:r>
              <a:rPr lang="it-IT" dirty="0" smtClean="0"/>
              <a:t> </a:t>
            </a:r>
            <a:r>
              <a:rPr lang="it-IT" dirty="0" err="1" smtClean="0"/>
              <a:t>relating</a:t>
            </a:r>
            <a:r>
              <a:rPr lang="it-IT" dirty="0" smtClean="0"/>
              <a:t> </a:t>
            </a:r>
            <a:r>
              <a:rPr lang="it-IT" dirty="0" err="1" smtClean="0"/>
              <a:t>to</a:t>
            </a:r>
            <a:r>
              <a:rPr lang="it-IT" dirty="0" smtClean="0"/>
              <a:t> </a:t>
            </a:r>
            <a:r>
              <a:rPr lang="it-IT" dirty="0" err="1" smtClean="0"/>
              <a:t>subject</a:t>
            </a:r>
            <a:r>
              <a:rPr lang="it-IT" dirty="0" smtClean="0"/>
              <a:t> </a:t>
            </a:r>
            <a:r>
              <a:rPr lang="it-IT" dirty="0" err="1" smtClean="0"/>
              <a:t>matter</a:t>
            </a:r>
            <a:r>
              <a:rPr lang="it-IT" dirty="0" smtClean="0"/>
              <a:t> </a:t>
            </a:r>
            <a:r>
              <a:rPr lang="it-IT" dirty="0" err="1" smtClean="0"/>
              <a:t>of</a:t>
            </a:r>
            <a:r>
              <a:rPr lang="it-IT" dirty="0" smtClean="0"/>
              <a:t> the engagement</a:t>
            </a:r>
          </a:p>
          <a:p>
            <a:pPr lvl="1"/>
            <a:r>
              <a:rPr lang="it-IT" dirty="0" smtClean="0"/>
              <a:t>Right </a:t>
            </a:r>
            <a:r>
              <a:rPr lang="it-IT" dirty="0" err="1" smtClean="0"/>
              <a:t>is</a:t>
            </a:r>
            <a:r>
              <a:rPr lang="it-IT" dirty="0" smtClean="0"/>
              <a:t> </a:t>
            </a:r>
            <a:r>
              <a:rPr lang="it-IT" dirty="0" err="1" smtClean="0"/>
              <a:t>expected</a:t>
            </a:r>
            <a:r>
              <a:rPr lang="it-IT" dirty="0" smtClean="0"/>
              <a:t> </a:t>
            </a:r>
            <a:r>
              <a:rPr lang="it-IT" dirty="0" err="1" smtClean="0"/>
              <a:t>to</a:t>
            </a:r>
            <a:r>
              <a:rPr lang="it-IT" dirty="0" smtClean="0"/>
              <a:t> </a:t>
            </a:r>
            <a:r>
              <a:rPr lang="it-IT" dirty="0" err="1" smtClean="0"/>
              <a:t>be</a:t>
            </a:r>
            <a:r>
              <a:rPr lang="it-IT" dirty="0" smtClean="0"/>
              <a:t> </a:t>
            </a:r>
            <a:r>
              <a:rPr lang="it-IT" dirty="0" err="1" smtClean="0"/>
              <a:t>exercised</a:t>
            </a:r>
            <a:endParaRPr lang="en-US" dirty="0" smtClean="0"/>
          </a:p>
          <a:p>
            <a:pPr lvl="1"/>
            <a:r>
              <a:rPr lang="en-US" dirty="0" smtClean="0"/>
              <a:t>In exceptional circumstances not required to disclose “if a reasonable and informed third party would conclude that the probable threats to the safety of the professional accountant or other individuals are sufficiently severe to outweigh the benefits of disclosure”</a:t>
            </a:r>
            <a:endParaRPr lang="it-IT" dirty="0" smtClean="0"/>
          </a:p>
          <a:p>
            <a:pPr lvl="1"/>
            <a:endParaRPr lang="en-US" dirty="0" smtClean="0">
              <a:solidFill>
                <a:schemeClr val="tx2">
                  <a:lumMod val="75000"/>
                  <a:lumOff val="25000"/>
                </a:schemeClr>
              </a:solidFill>
              <a:latin typeface="Arial" pitchFamily="34" charset="0"/>
              <a:cs typeface="Arial" pitchFamily="34" charset="0"/>
            </a:endParaRPr>
          </a:p>
          <a:p>
            <a:endParaRPr lang="en-US" dirty="0" smtClean="0">
              <a:solidFill>
                <a:schemeClr val="tx2">
                  <a:lumMod val="75000"/>
                  <a:lumOff val="25000"/>
                </a:schemeClr>
              </a:solidFill>
              <a:latin typeface="Arial" pitchFamily="34" charset="0"/>
              <a:cs typeface="Arial" pitchFamily="34" charset="0"/>
            </a:endParaRPr>
          </a:p>
        </p:txBody>
      </p:sp>
      <p:sp>
        <p:nvSpPr>
          <p:cNvPr id="30722" name="Title 14"/>
          <p:cNvSpPr>
            <a:spLocks noGrp="1"/>
          </p:cNvSpPr>
          <p:nvPr>
            <p:ph type="title"/>
          </p:nvPr>
        </p:nvSpPr>
        <p:spPr>
          <a:xfrm>
            <a:off x="381000" y="457200"/>
            <a:ext cx="7543800" cy="685800"/>
          </a:xfrm>
        </p:spPr>
        <p:txBody>
          <a:bodyPr/>
          <a:lstStyle/>
          <a:p>
            <a:r>
              <a:rPr lang="en-US" dirty="0" smtClean="0">
                <a:latin typeface="Arial" charset="0"/>
              </a:rPr>
              <a:t>Majority Position Agreed in February Board Meeting </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5" name="Subtitle 4"/>
          <p:cNvSpPr>
            <a:spLocks noGrp="1"/>
          </p:cNvSpPr>
          <p:nvPr>
            <p:ph type="subTitle" idx="10"/>
          </p:nvPr>
        </p:nvSpPr>
        <p:spPr>
          <a:xfrm>
            <a:off x="381000" y="152400"/>
            <a:ext cx="3657600" cy="228600"/>
          </a:xfrm>
        </p:spPr>
        <p:txBody>
          <a:bodyPr/>
          <a:lstStyle/>
          <a:p>
            <a:r>
              <a:rPr lang="en-US" dirty="0" smtClean="0">
                <a:latin typeface="Arial" charset="0"/>
              </a:rPr>
              <a:t>Responding to Suspected Illegal Acts</a:t>
            </a:r>
          </a:p>
          <a:p>
            <a:endParaRPr lang="it-IT" dirty="0"/>
          </a:p>
        </p:txBody>
      </p:sp>
    </p:spTree>
    <p:extLst>
      <p:ext uri="{BB962C8B-B14F-4D97-AF65-F5344CB8AC3E}">
        <p14:creationId xmlns="" xmlns:p14="http://schemas.microsoft.com/office/powerpoint/2010/main" val="24141312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524000"/>
            <a:ext cx="8458200" cy="4572000"/>
          </a:xfrm>
        </p:spPr>
        <p:txBody>
          <a:bodyPr/>
          <a:lstStyle/>
          <a:p>
            <a:r>
              <a:rPr lang="it-IT" dirty="0" smtClean="0"/>
              <a:t>Professional </a:t>
            </a:r>
            <a:r>
              <a:rPr lang="it-IT" dirty="0" err="1" smtClean="0"/>
              <a:t>accountant</a:t>
            </a:r>
            <a:r>
              <a:rPr lang="it-IT" dirty="0" smtClean="0"/>
              <a:t> in business:</a:t>
            </a:r>
          </a:p>
          <a:p>
            <a:pPr lvl="1"/>
            <a:r>
              <a:rPr lang="it-IT" dirty="0" err="1" smtClean="0"/>
              <a:t>Escalate</a:t>
            </a:r>
            <a:r>
              <a:rPr lang="it-IT" dirty="0" smtClean="0"/>
              <a:t> in the </a:t>
            </a:r>
            <a:r>
              <a:rPr lang="it-IT" dirty="0" err="1" smtClean="0"/>
              <a:t>organization</a:t>
            </a:r>
            <a:r>
              <a:rPr lang="it-IT" dirty="0" smtClean="0"/>
              <a:t> or </a:t>
            </a:r>
            <a:r>
              <a:rPr lang="it-IT" dirty="0" err="1" smtClean="0"/>
              <a:t>use</a:t>
            </a:r>
            <a:r>
              <a:rPr lang="it-IT" dirty="0" smtClean="0"/>
              <a:t> </a:t>
            </a:r>
            <a:r>
              <a:rPr lang="it-IT" dirty="0" err="1" smtClean="0"/>
              <a:t>established</a:t>
            </a:r>
            <a:r>
              <a:rPr lang="it-IT" dirty="0" smtClean="0"/>
              <a:t> </a:t>
            </a:r>
            <a:r>
              <a:rPr lang="it-IT" dirty="0" err="1" smtClean="0"/>
              <a:t>internal</a:t>
            </a:r>
            <a:r>
              <a:rPr lang="it-IT" dirty="0" smtClean="0"/>
              <a:t> </a:t>
            </a:r>
            <a:r>
              <a:rPr lang="it-IT" dirty="0" err="1" smtClean="0"/>
              <a:t>ethics</a:t>
            </a:r>
            <a:r>
              <a:rPr lang="it-IT" dirty="0" smtClean="0"/>
              <a:t> </a:t>
            </a:r>
            <a:r>
              <a:rPr lang="it-IT" dirty="0" err="1" smtClean="0"/>
              <a:t>mechanisms</a:t>
            </a:r>
            <a:r>
              <a:rPr lang="it-IT" dirty="0" smtClean="0"/>
              <a:t> (e.g. </a:t>
            </a:r>
            <a:r>
              <a:rPr lang="it-IT" dirty="0" err="1" smtClean="0"/>
              <a:t>hot-line</a:t>
            </a:r>
            <a:r>
              <a:rPr lang="it-IT" dirty="0" smtClean="0"/>
              <a:t>) or </a:t>
            </a:r>
            <a:r>
              <a:rPr lang="it-IT" dirty="0" err="1" smtClean="0"/>
              <a:t>disclose</a:t>
            </a:r>
            <a:r>
              <a:rPr lang="it-IT" dirty="0" smtClean="0"/>
              <a:t> </a:t>
            </a:r>
            <a:r>
              <a:rPr lang="it-IT" dirty="0" err="1" smtClean="0"/>
              <a:t>to</a:t>
            </a:r>
            <a:r>
              <a:rPr lang="it-IT" dirty="0" smtClean="0"/>
              <a:t> the </a:t>
            </a:r>
            <a:r>
              <a:rPr lang="it-IT" dirty="0" err="1" smtClean="0"/>
              <a:t>external</a:t>
            </a:r>
            <a:r>
              <a:rPr lang="it-IT" dirty="0" smtClean="0"/>
              <a:t> auditor</a:t>
            </a:r>
          </a:p>
          <a:p>
            <a:pPr lvl="1"/>
            <a:r>
              <a:rPr lang="it-IT" dirty="0" err="1" smtClean="0"/>
              <a:t>If</a:t>
            </a:r>
            <a:r>
              <a:rPr lang="it-IT" dirty="0" smtClean="0"/>
              <a:t> </a:t>
            </a:r>
            <a:r>
              <a:rPr lang="it-IT" dirty="0" err="1" smtClean="0"/>
              <a:t>not</a:t>
            </a:r>
            <a:r>
              <a:rPr lang="it-IT" dirty="0" smtClean="0"/>
              <a:t> </a:t>
            </a:r>
            <a:r>
              <a:rPr lang="it-IT" dirty="0" err="1" smtClean="0"/>
              <a:t>appropriately</a:t>
            </a:r>
            <a:r>
              <a:rPr lang="it-IT" dirty="0" smtClean="0"/>
              <a:t> </a:t>
            </a:r>
            <a:r>
              <a:rPr lang="it-IT" dirty="0" err="1" smtClean="0"/>
              <a:t>addressed</a:t>
            </a:r>
            <a:r>
              <a:rPr lang="it-IT" dirty="0" smtClean="0"/>
              <a:t> and in the public interest, </a:t>
            </a:r>
            <a:r>
              <a:rPr lang="it-IT" dirty="0" err="1" smtClean="0"/>
              <a:t>requirement</a:t>
            </a:r>
            <a:r>
              <a:rPr lang="it-IT" dirty="0" smtClean="0"/>
              <a:t> </a:t>
            </a:r>
            <a:r>
              <a:rPr lang="it-IT" dirty="0" err="1" smtClean="0"/>
              <a:t>to</a:t>
            </a:r>
            <a:r>
              <a:rPr lang="it-IT" dirty="0" smtClean="0"/>
              <a:t> </a:t>
            </a:r>
            <a:r>
              <a:rPr lang="it-IT" dirty="0" err="1" smtClean="0"/>
              <a:t>disclose</a:t>
            </a:r>
            <a:r>
              <a:rPr lang="it-IT" dirty="0" smtClean="0"/>
              <a:t> </a:t>
            </a:r>
            <a:r>
              <a:rPr lang="it-IT" dirty="0" err="1" smtClean="0"/>
              <a:t>to</a:t>
            </a:r>
            <a:r>
              <a:rPr lang="it-IT" dirty="0" smtClean="0"/>
              <a:t> the </a:t>
            </a:r>
            <a:r>
              <a:rPr lang="it-IT" dirty="0" err="1" smtClean="0"/>
              <a:t>external</a:t>
            </a:r>
            <a:r>
              <a:rPr lang="it-IT" dirty="0" smtClean="0"/>
              <a:t> auditor</a:t>
            </a:r>
          </a:p>
          <a:p>
            <a:pPr lvl="1"/>
            <a:r>
              <a:rPr lang="it-IT" dirty="0" err="1" smtClean="0"/>
              <a:t>If</a:t>
            </a:r>
            <a:r>
              <a:rPr lang="it-IT" dirty="0" smtClean="0"/>
              <a:t> </a:t>
            </a:r>
            <a:r>
              <a:rPr lang="it-IT" dirty="0" err="1" smtClean="0"/>
              <a:t>continues</a:t>
            </a:r>
            <a:r>
              <a:rPr lang="it-IT" dirty="0" smtClean="0"/>
              <a:t> </a:t>
            </a:r>
            <a:r>
              <a:rPr lang="it-IT" dirty="0" err="1" smtClean="0"/>
              <a:t>to</a:t>
            </a:r>
            <a:r>
              <a:rPr lang="it-IT" dirty="0" smtClean="0"/>
              <a:t> </a:t>
            </a:r>
            <a:r>
              <a:rPr lang="it-IT" dirty="0" err="1" smtClean="0"/>
              <a:t>be</a:t>
            </a:r>
            <a:r>
              <a:rPr lang="it-IT" dirty="0" smtClean="0"/>
              <a:t> </a:t>
            </a:r>
            <a:r>
              <a:rPr lang="it-IT" dirty="0" err="1" smtClean="0"/>
              <a:t>not</a:t>
            </a:r>
            <a:r>
              <a:rPr lang="it-IT" dirty="0" smtClean="0"/>
              <a:t> </a:t>
            </a:r>
            <a:r>
              <a:rPr lang="it-IT" dirty="0" err="1" smtClean="0"/>
              <a:t>appropriately</a:t>
            </a:r>
            <a:r>
              <a:rPr lang="it-IT" dirty="0" smtClean="0"/>
              <a:t> </a:t>
            </a:r>
            <a:r>
              <a:rPr lang="it-IT" dirty="0" err="1" smtClean="0"/>
              <a:t>addressed</a:t>
            </a:r>
            <a:r>
              <a:rPr lang="it-IT" dirty="0" smtClean="0"/>
              <a:t> the </a:t>
            </a:r>
            <a:r>
              <a:rPr lang="it-IT" dirty="0" err="1" smtClean="0"/>
              <a:t>professional</a:t>
            </a:r>
            <a:r>
              <a:rPr lang="it-IT" dirty="0" smtClean="0"/>
              <a:t> </a:t>
            </a:r>
            <a:r>
              <a:rPr lang="it-IT" dirty="0" err="1" smtClean="0"/>
              <a:t>accountant</a:t>
            </a:r>
            <a:r>
              <a:rPr lang="it-IT" dirty="0" smtClean="0"/>
              <a:t> </a:t>
            </a:r>
            <a:r>
              <a:rPr lang="it-IT" dirty="0" err="1" smtClean="0"/>
              <a:t>has</a:t>
            </a:r>
            <a:r>
              <a:rPr lang="it-IT" dirty="0" smtClean="0"/>
              <a:t> a </a:t>
            </a:r>
            <a:r>
              <a:rPr lang="it-IT" b="1" i="1" dirty="0" smtClean="0"/>
              <a:t>right</a:t>
            </a:r>
            <a:r>
              <a:rPr lang="it-IT" dirty="0" smtClean="0"/>
              <a:t> </a:t>
            </a:r>
            <a:r>
              <a:rPr lang="it-IT" dirty="0" err="1" smtClean="0"/>
              <a:t>to</a:t>
            </a:r>
            <a:r>
              <a:rPr lang="it-IT" dirty="0" smtClean="0"/>
              <a:t> </a:t>
            </a:r>
            <a:r>
              <a:rPr lang="it-IT" dirty="0" err="1" smtClean="0"/>
              <a:t>disclose</a:t>
            </a:r>
            <a:r>
              <a:rPr lang="it-IT" dirty="0" smtClean="0"/>
              <a:t> </a:t>
            </a:r>
            <a:r>
              <a:rPr lang="it-IT" dirty="0" err="1" smtClean="0"/>
              <a:t>to</a:t>
            </a:r>
            <a:r>
              <a:rPr lang="it-IT" dirty="0" smtClean="0"/>
              <a:t> </a:t>
            </a:r>
            <a:r>
              <a:rPr lang="it-IT" dirty="0" err="1" smtClean="0"/>
              <a:t>competent</a:t>
            </a:r>
            <a:r>
              <a:rPr lang="it-IT" dirty="0" smtClean="0"/>
              <a:t> authority </a:t>
            </a:r>
            <a:r>
              <a:rPr lang="it-IT" dirty="0" err="1" smtClean="0"/>
              <a:t>if</a:t>
            </a:r>
            <a:r>
              <a:rPr lang="it-IT" dirty="0" smtClean="0"/>
              <a:t> the </a:t>
            </a:r>
            <a:r>
              <a:rPr lang="it-IT" dirty="0" err="1" smtClean="0"/>
              <a:t>matter</a:t>
            </a:r>
            <a:r>
              <a:rPr lang="it-IT" dirty="0" smtClean="0"/>
              <a:t> </a:t>
            </a:r>
            <a:r>
              <a:rPr lang="it-IT" dirty="0" err="1" smtClean="0"/>
              <a:t>relates</a:t>
            </a:r>
            <a:r>
              <a:rPr lang="it-IT" dirty="0" smtClean="0"/>
              <a:t> </a:t>
            </a:r>
            <a:r>
              <a:rPr lang="it-IT" dirty="0" err="1" smtClean="0"/>
              <a:t>to</a:t>
            </a:r>
            <a:r>
              <a:rPr lang="it-IT" dirty="0" smtClean="0"/>
              <a:t>;</a:t>
            </a:r>
          </a:p>
          <a:p>
            <a:pPr lvl="2"/>
            <a:r>
              <a:rPr lang="it-IT" dirty="0" smtClean="0"/>
              <a:t>Financial </a:t>
            </a:r>
            <a:r>
              <a:rPr lang="it-IT" dirty="0" err="1" smtClean="0"/>
              <a:t>reporting</a:t>
            </a:r>
            <a:endParaRPr lang="it-IT" dirty="0" smtClean="0"/>
          </a:p>
          <a:p>
            <a:pPr lvl="2"/>
            <a:r>
              <a:rPr lang="it-IT" dirty="0" err="1" smtClean="0"/>
              <a:t>Falls</a:t>
            </a:r>
            <a:r>
              <a:rPr lang="it-IT" dirty="0" smtClean="0"/>
              <a:t> </a:t>
            </a:r>
            <a:r>
              <a:rPr lang="it-IT" dirty="0" err="1" smtClean="0"/>
              <a:t>within</a:t>
            </a:r>
            <a:r>
              <a:rPr lang="it-IT" dirty="0" smtClean="0"/>
              <a:t> expertise </a:t>
            </a:r>
            <a:r>
              <a:rPr lang="it-IT" dirty="0" err="1" smtClean="0"/>
              <a:t>of</a:t>
            </a:r>
            <a:r>
              <a:rPr lang="it-IT" dirty="0" smtClean="0"/>
              <a:t> the </a:t>
            </a:r>
            <a:r>
              <a:rPr lang="it-IT" dirty="0" err="1" smtClean="0"/>
              <a:t>professional</a:t>
            </a:r>
            <a:r>
              <a:rPr lang="it-IT" dirty="0" smtClean="0"/>
              <a:t> </a:t>
            </a:r>
            <a:r>
              <a:rPr lang="it-IT" dirty="0" err="1" smtClean="0"/>
              <a:t>accountant</a:t>
            </a:r>
            <a:endParaRPr lang="en-US" dirty="0" smtClean="0"/>
          </a:p>
          <a:p>
            <a:pPr lvl="1"/>
            <a:r>
              <a:rPr lang="en-US" dirty="0" smtClean="0"/>
              <a:t>Right is expected to be exercised</a:t>
            </a:r>
          </a:p>
          <a:p>
            <a:pPr lvl="1"/>
            <a:r>
              <a:rPr lang="en-US" dirty="0" smtClean="0"/>
              <a:t>In exceptional circumstances not required to disclose “if a reasonable and informed third party would conclude that the probable threats to the safety of the professional accountant or other individuals are sufficiently severe to outweigh the benefits of disclosure”</a:t>
            </a:r>
            <a:endParaRPr lang="it-IT" dirty="0" smtClean="0"/>
          </a:p>
          <a:p>
            <a:pPr lvl="1"/>
            <a:endParaRPr lang="en-US" dirty="0" smtClean="0">
              <a:solidFill>
                <a:schemeClr val="tx2">
                  <a:lumMod val="75000"/>
                  <a:lumOff val="25000"/>
                </a:schemeClr>
              </a:solidFill>
              <a:latin typeface="Arial" pitchFamily="34" charset="0"/>
              <a:cs typeface="Arial" pitchFamily="34" charset="0"/>
            </a:endParaRPr>
          </a:p>
          <a:p>
            <a:endParaRPr lang="en-US" dirty="0" smtClean="0">
              <a:solidFill>
                <a:schemeClr val="tx2">
                  <a:lumMod val="75000"/>
                  <a:lumOff val="25000"/>
                </a:schemeClr>
              </a:solidFill>
              <a:latin typeface="Arial" pitchFamily="34" charset="0"/>
              <a:cs typeface="Arial" pitchFamily="34" charset="0"/>
            </a:endParaRPr>
          </a:p>
        </p:txBody>
      </p:sp>
      <p:sp>
        <p:nvSpPr>
          <p:cNvPr id="30722" name="Title 14"/>
          <p:cNvSpPr>
            <a:spLocks noGrp="1"/>
          </p:cNvSpPr>
          <p:nvPr>
            <p:ph type="title"/>
          </p:nvPr>
        </p:nvSpPr>
        <p:spPr>
          <a:xfrm>
            <a:off x="381000" y="457200"/>
            <a:ext cx="7543800" cy="685800"/>
          </a:xfrm>
        </p:spPr>
        <p:txBody>
          <a:bodyPr/>
          <a:lstStyle/>
          <a:p>
            <a:r>
              <a:rPr lang="en-US" dirty="0" smtClean="0">
                <a:latin typeface="Arial" charset="0"/>
              </a:rPr>
              <a:t>Majority Position Agreed in February Board Meeting </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5" name="Subtitle 4"/>
          <p:cNvSpPr>
            <a:spLocks noGrp="1"/>
          </p:cNvSpPr>
          <p:nvPr>
            <p:ph type="subTitle" idx="10"/>
          </p:nvPr>
        </p:nvSpPr>
        <p:spPr>
          <a:xfrm>
            <a:off x="381000" y="152400"/>
            <a:ext cx="3657600" cy="228600"/>
          </a:xfrm>
        </p:spPr>
        <p:txBody>
          <a:bodyPr/>
          <a:lstStyle/>
          <a:p>
            <a:r>
              <a:rPr lang="en-US" dirty="0" smtClean="0">
                <a:latin typeface="Arial" charset="0"/>
              </a:rPr>
              <a:t>Responding to Suspected Illegal Acts</a:t>
            </a:r>
          </a:p>
          <a:p>
            <a:endParaRPr lang="it-IT" dirty="0"/>
          </a:p>
        </p:txBody>
      </p:sp>
    </p:spTree>
    <p:extLst>
      <p:ext uri="{BB962C8B-B14F-4D97-AF65-F5344CB8AC3E}">
        <p14:creationId xmlns="" xmlns:p14="http://schemas.microsoft.com/office/powerpoint/2010/main" val="24141312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524000"/>
            <a:ext cx="8458200" cy="4572000"/>
          </a:xfrm>
        </p:spPr>
        <p:txBody>
          <a:bodyPr/>
          <a:lstStyle/>
          <a:p>
            <a:r>
              <a:rPr lang="it-IT" dirty="0" err="1" smtClean="0"/>
              <a:t>Other</a:t>
            </a:r>
            <a:r>
              <a:rPr lang="it-IT" dirty="0" smtClean="0"/>
              <a:t> </a:t>
            </a:r>
            <a:r>
              <a:rPr lang="it-IT" dirty="0" err="1" smtClean="0"/>
              <a:t>changes</a:t>
            </a:r>
            <a:r>
              <a:rPr lang="it-IT" dirty="0" smtClean="0"/>
              <a:t> </a:t>
            </a:r>
            <a:r>
              <a:rPr lang="it-IT" dirty="0" err="1" smtClean="0"/>
              <a:t>agreed</a:t>
            </a:r>
            <a:r>
              <a:rPr lang="it-IT" dirty="0" smtClean="0"/>
              <a:t>:</a:t>
            </a:r>
          </a:p>
          <a:p>
            <a:pPr lvl="1"/>
            <a:r>
              <a:rPr lang="it-IT" dirty="0" err="1" smtClean="0"/>
              <a:t>Additional</a:t>
            </a:r>
            <a:r>
              <a:rPr lang="it-IT" dirty="0" smtClean="0"/>
              <a:t> </a:t>
            </a:r>
            <a:r>
              <a:rPr lang="it-IT" dirty="0" err="1" smtClean="0"/>
              <a:t>guidance</a:t>
            </a:r>
            <a:r>
              <a:rPr lang="it-IT" dirty="0" smtClean="0"/>
              <a:t> on </a:t>
            </a:r>
            <a:r>
              <a:rPr lang="it-IT" dirty="0" err="1" smtClean="0"/>
              <a:t>determining</a:t>
            </a:r>
            <a:r>
              <a:rPr lang="it-IT" dirty="0" smtClean="0"/>
              <a:t> </a:t>
            </a:r>
            <a:r>
              <a:rPr lang="it-IT" dirty="0" err="1" smtClean="0"/>
              <a:t>what</a:t>
            </a:r>
            <a:r>
              <a:rPr lang="it-IT" dirty="0" smtClean="0"/>
              <a:t> </a:t>
            </a:r>
            <a:r>
              <a:rPr lang="it-IT" dirty="0" err="1" smtClean="0"/>
              <a:t>is</a:t>
            </a:r>
            <a:r>
              <a:rPr lang="it-IT" dirty="0" smtClean="0"/>
              <a:t> in the public interest:</a:t>
            </a:r>
          </a:p>
          <a:p>
            <a:pPr lvl="2"/>
            <a:r>
              <a:rPr lang="it-IT" dirty="0" err="1" smtClean="0"/>
              <a:t>Consider</a:t>
            </a:r>
            <a:r>
              <a:rPr lang="it-IT" dirty="0" smtClean="0"/>
              <a:t> “the </a:t>
            </a:r>
            <a:r>
              <a:rPr lang="it-IT" dirty="0" err="1" smtClean="0"/>
              <a:t>substance</a:t>
            </a:r>
            <a:r>
              <a:rPr lang="it-IT" dirty="0" smtClean="0"/>
              <a:t> </a:t>
            </a:r>
            <a:r>
              <a:rPr lang="it-IT" dirty="0" err="1" smtClean="0"/>
              <a:t>of</a:t>
            </a:r>
            <a:r>
              <a:rPr lang="it-IT" dirty="0" smtClean="0"/>
              <a:t> the </a:t>
            </a:r>
            <a:r>
              <a:rPr lang="it-IT" dirty="0" err="1" smtClean="0"/>
              <a:t>matter</a:t>
            </a:r>
            <a:r>
              <a:rPr lang="it-IT" dirty="0" smtClean="0"/>
              <a:t>, the </a:t>
            </a:r>
            <a:r>
              <a:rPr lang="it-IT" dirty="0" err="1" smtClean="0"/>
              <a:t>number</a:t>
            </a:r>
            <a:r>
              <a:rPr lang="it-IT" dirty="0" smtClean="0"/>
              <a:t> </a:t>
            </a:r>
            <a:r>
              <a:rPr lang="it-IT" dirty="0" err="1" smtClean="0"/>
              <a:t>of</a:t>
            </a:r>
            <a:r>
              <a:rPr lang="it-IT" dirty="0" smtClean="0"/>
              <a:t> people </a:t>
            </a:r>
            <a:r>
              <a:rPr lang="it-IT" dirty="0" err="1" smtClean="0"/>
              <a:t>that</a:t>
            </a:r>
            <a:r>
              <a:rPr lang="it-IT" dirty="0" smtClean="0"/>
              <a:t> </a:t>
            </a:r>
            <a:r>
              <a:rPr lang="it-IT" dirty="0" err="1" smtClean="0"/>
              <a:t>will</a:t>
            </a:r>
            <a:r>
              <a:rPr lang="it-IT" dirty="0" smtClean="0"/>
              <a:t> </a:t>
            </a:r>
            <a:r>
              <a:rPr lang="it-IT" dirty="0" err="1" smtClean="0"/>
              <a:t>be</a:t>
            </a:r>
            <a:r>
              <a:rPr lang="it-IT" dirty="0" smtClean="0"/>
              <a:t> </a:t>
            </a:r>
            <a:r>
              <a:rPr lang="it-IT" dirty="0" err="1" smtClean="0"/>
              <a:t>potentially</a:t>
            </a:r>
            <a:r>
              <a:rPr lang="it-IT" dirty="0" smtClean="0"/>
              <a:t> </a:t>
            </a:r>
            <a:r>
              <a:rPr lang="it-IT" dirty="0" err="1" smtClean="0"/>
              <a:t>affected</a:t>
            </a:r>
            <a:r>
              <a:rPr lang="it-IT" dirty="0" smtClean="0"/>
              <a:t> </a:t>
            </a:r>
            <a:r>
              <a:rPr lang="it-IT" dirty="0" err="1" smtClean="0"/>
              <a:t>…and</a:t>
            </a:r>
            <a:r>
              <a:rPr lang="it-IT" dirty="0" smtClean="0"/>
              <a:t> the </a:t>
            </a:r>
            <a:r>
              <a:rPr lang="it-IT" dirty="0" err="1" smtClean="0"/>
              <a:t>extent</a:t>
            </a:r>
            <a:r>
              <a:rPr lang="it-IT" dirty="0" smtClean="0"/>
              <a:t> </a:t>
            </a:r>
            <a:r>
              <a:rPr lang="it-IT" dirty="0" err="1" smtClean="0"/>
              <a:t>to</a:t>
            </a:r>
            <a:r>
              <a:rPr lang="it-IT" dirty="0" smtClean="0"/>
              <a:t> </a:t>
            </a:r>
            <a:r>
              <a:rPr lang="it-IT" dirty="0" err="1" smtClean="0"/>
              <a:t>which</a:t>
            </a:r>
            <a:r>
              <a:rPr lang="it-IT" dirty="0" smtClean="0"/>
              <a:t> </a:t>
            </a:r>
            <a:r>
              <a:rPr lang="it-IT" dirty="0" err="1" smtClean="0"/>
              <a:t>such</a:t>
            </a:r>
            <a:r>
              <a:rPr lang="it-IT" dirty="0" smtClean="0"/>
              <a:t> people </a:t>
            </a:r>
            <a:r>
              <a:rPr lang="it-IT" dirty="0" err="1" smtClean="0"/>
              <a:t>could</a:t>
            </a:r>
            <a:r>
              <a:rPr lang="it-IT" dirty="0" smtClean="0"/>
              <a:t> </a:t>
            </a:r>
            <a:r>
              <a:rPr lang="it-IT" dirty="0" err="1" smtClean="0"/>
              <a:t>be</a:t>
            </a:r>
            <a:r>
              <a:rPr lang="it-IT" dirty="0" smtClean="0"/>
              <a:t> </a:t>
            </a:r>
            <a:r>
              <a:rPr lang="it-IT" dirty="0" err="1" smtClean="0"/>
              <a:t>potentially</a:t>
            </a:r>
            <a:r>
              <a:rPr lang="it-IT" dirty="0" smtClean="0"/>
              <a:t> </a:t>
            </a:r>
            <a:r>
              <a:rPr lang="it-IT" dirty="0" err="1" smtClean="0"/>
              <a:t>affected</a:t>
            </a:r>
            <a:r>
              <a:rPr lang="it-IT" dirty="0" smtClean="0"/>
              <a:t>”</a:t>
            </a:r>
          </a:p>
          <a:p>
            <a:pPr lvl="1"/>
            <a:r>
              <a:rPr lang="it-IT" dirty="0" err="1" smtClean="0"/>
              <a:t>Additional</a:t>
            </a:r>
            <a:r>
              <a:rPr lang="it-IT" dirty="0" smtClean="0"/>
              <a:t> </a:t>
            </a:r>
            <a:r>
              <a:rPr lang="it-IT" dirty="0" err="1" smtClean="0"/>
              <a:t>guidance</a:t>
            </a:r>
            <a:r>
              <a:rPr lang="it-IT" dirty="0" smtClean="0"/>
              <a:t> on “</a:t>
            </a:r>
            <a:r>
              <a:rPr lang="it-IT" dirty="0" err="1" smtClean="0"/>
              <a:t>competent</a:t>
            </a:r>
            <a:r>
              <a:rPr lang="it-IT" dirty="0" smtClean="0"/>
              <a:t> authority”:</a:t>
            </a:r>
          </a:p>
          <a:p>
            <a:pPr lvl="2"/>
            <a:r>
              <a:rPr lang="it-IT" dirty="0" smtClean="0"/>
              <a:t>A </a:t>
            </a:r>
            <a:r>
              <a:rPr lang="it-IT" dirty="0" err="1" smtClean="0"/>
              <a:t>competent</a:t>
            </a:r>
            <a:r>
              <a:rPr lang="it-IT" dirty="0" smtClean="0"/>
              <a:t> authority </a:t>
            </a:r>
            <a:r>
              <a:rPr lang="it-IT" dirty="0" err="1" smtClean="0"/>
              <a:t>is</a:t>
            </a:r>
            <a:r>
              <a:rPr lang="it-IT" dirty="0" smtClean="0"/>
              <a:t> “</a:t>
            </a:r>
            <a:r>
              <a:rPr lang="it-IT" dirty="0" err="1" smtClean="0"/>
              <a:t>one</a:t>
            </a:r>
            <a:r>
              <a:rPr lang="it-IT" dirty="0" smtClean="0"/>
              <a:t> </a:t>
            </a:r>
            <a:r>
              <a:rPr lang="it-IT" dirty="0" err="1" smtClean="0"/>
              <a:t>with</a:t>
            </a:r>
            <a:r>
              <a:rPr lang="it-IT" dirty="0" smtClean="0"/>
              <a:t> </a:t>
            </a:r>
            <a:r>
              <a:rPr lang="it-IT" dirty="0" err="1" smtClean="0"/>
              <a:t>responsibility</a:t>
            </a:r>
            <a:r>
              <a:rPr lang="it-IT" dirty="0" smtClean="0"/>
              <a:t> </a:t>
            </a:r>
            <a:r>
              <a:rPr lang="it-IT" dirty="0" err="1" smtClean="0"/>
              <a:t>for</a:t>
            </a:r>
            <a:r>
              <a:rPr lang="it-IT" dirty="0" smtClean="0"/>
              <a:t> </a:t>
            </a:r>
            <a:r>
              <a:rPr lang="it-IT" dirty="0" err="1" smtClean="0"/>
              <a:t>such</a:t>
            </a:r>
            <a:r>
              <a:rPr lang="it-IT" dirty="0" smtClean="0"/>
              <a:t> a </a:t>
            </a:r>
            <a:r>
              <a:rPr lang="it-IT" dirty="0" err="1" smtClean="0"/>
              <a:t>matter</a:t>
            </a:r>
            <a:r>
              <a:rPr lang="it-IT" dirty="0" smtClean="0"/>
              <a:t>. In </a:t>
            </a:r>
            <a:r>
              <a:rPr lang="it-IT" dirty="0" err="1" smtClean="0"/>
              <a:t>many</a:t>
            </a:r>
            <a:r>
              <a:rPr lang="it-IT" dirty="0" smtClean="0"/>
              <a:t> </a:t>
            </a:r>
            <a:r>
              <a:rPr lang="it-IT" dirty="0" err="1" smtClean="0"/>
              <a:t>instances</a:t>
            </a:r>
            <a:r>
              <a:rPr lang="it-IT" dirty="0" smtClean="0"/>
              <a:t>, </a:t>
            </a:r>
            <a:r>
              <a:rPr lang="it-IT" dirty="0" err="1" smtClean="0"/>
              <a:t>that</a:t>
            </a:r>
            <a:r>
              <a:rPr lang="it-IT" dirty="0" smtClean="0"/>
              <a:t> authority </a:t>
            </a:r>
            <a:r>
              <a:rPr lang="it-IT" dirty="0" err="1" smtClean="0"/>
              <a:t>will</a:t>
            </a:r>
            <a:r>
              <a:rPr lang="it-IT" dirty="0" smtClean="0"/>
              <a:t> </a:t>
            </a:r>
            <a:r>
              <a:rPr lang="it-IT" dirty="0" err="1" smtClean="0"/>
              <a:t>have</a:t>
            </a:r>
            <a:r>
              <a:rPr lang="it-IT" dirty="0" smtClean="0"/>
              <a:t> the </a:t>
            </a:r>
            <a:r>
              <a:rPr lang="it-IT" dirty="0" err="1" smtClean="0"/>
              <a:t>ability</a:t>
            </a:r>
            <a:r>
              <a:rPr lang="it-IT" dirty="0" smtClean="0"/>
              <a:t> </a:t>
            </a:r>
            <a:r>
              <a:rPr lang="it-IT" dirty="0" err="1" smtClean="0"/>
              <a:t>to</a:t>
            </a:r>
            <a:r>
              <a:rPr lang="it-IT" dirty="0" smtClean="0"/>
              <a:t> investigate and take </a:t>
            </a:r>
            <a:r>
              <a:rPr lang="it-IT" dirty="0" err="1" smtClean="0"/>
              <a:t>corrective</a:t>
            </a:r>
            <a:r>
              <a:rPr lang="it-IT" dirty="0" smtClean="0"/>
              <a:t> </a:t>
            </a:r>
            <a:r>
              <a:rPr lang="it-IT" dirty="0" err="1" smtClean="0"/>
              <a:t>action</a:t>
            </a:r>
            <a:r>
              <a:rPr lang="it-IT" dirty="0" smtClean="0"/>
              <a:t> </a:t>
            </a:r>
            <a:r>
              <a:rPr lang="it-IT" dirty="0" err="1" smtClean="0"/>
              <a:t>to</a:t>
            </a:r>
            <a:r>
              <a:rPr lang="it-IT" dirty="0" smtClean="0"/>
              <a:t> </a:t>
            </a:r>
            <a:r>
              <a:rPr lang="it-IT" dirty="0" err="1" smtClean="0"/>
              <a:t>safeguard</a:t>
            </a:r>
            <a:r>
              <a:rPr lang="it-IT" dirty="0" smtClean="0"/>
              <a:t> the public interest”</a:t>
            </a:r>
          </a:p>
          <a:p>
            <a:pPr lvl="2"/>
            <a:endParaRPr lang="it-IT" dirty="0" smtClean="0"/>
          </a:p>
          <a:p>
            <a:pPr lvl="1"/>
            <a:endParaRPr lang="en-US" dirty="0" smtClean="0">
              <a:solidFill>
                <a:schemeClr val="tx2">
                  <a:lumMod val="75000"/>
                  <a:lumOff val="25000"/>
                </a:schemeClr>
              </a:solidFill>
              <a:latin typeface="Arial" pitchFamily="34" charset="0"/>
              <a:cs typeface="Arial" pitchFamily="34" charset="0"/>
            </a:endParaRPr>
          </a:p>
          <a:p>
            <a:endParaRPr lang="en-US" dirty="0" smtClean="0">
              <a:solidFill>
                <a:schemeClr val="tx2">
                  <a:lumMod val="75000"/>
                  <a:lumOff val="25000"/>
                </a:schemeClr>
              </a:solidFill>
              <a:latin typeface="Arial" pitchFamily="34" charset="0"/>
              <a:cs typeface="Arial" pitchFamily="34" charset="0"/>
            </a:endParaRPr>
          </a:p>
        </p:txBody>
      </p:sp>
      <p:sp>
        <p:nvSpPr>
          <p:cNvPr id="30722" name="Title 14"/>
          <p:cNvSpPr>
            <a:spLocks noGrp="1"/>
          </p:cNvSpPr>
          <p:nvPr>
            <p:ph type="title"/>
          </p:nvPr>
        </p:nvSpPr>
        <p:spPr>
          <a:xfrm>
            <a:off x="381000" y="457200"/>
            <a:ext cx="7543800" cy="685800"/>
          </a:xfrm>
        </p:spPr>
        <p:txBody>
          <a:bodyPr/>
          <a:lstStyle/>
          <a:p>
            <a:r>
              <a:rPr lang="en-US" dirty="0" smtClean="0">
                <a:latin typeface="Arial" charset="0"/>
              </a:rPr>
              <a:t>Majority Position Agreed in February Board Meeting </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5" name="Subtitle 4"/>
          <p:cNvSpPr>
            <a:spLocks noGrp="1"/>
          </p:cNvSpPr>
          <p:nvPr>
            <p:ph type="subTitle" idx="10"/>
          </p:nvPr>
        </p:nvSpPr>
        <p:spPr>
          <a:xfrm>
            <a:off x="381000" y="152400"/>
            <a:ext cx="3657600" cy="228600"/>
          </a:xfrm>
        </p:spPr>
        <p:txBody>
          <a:bodyPr/>
          <a:lstStyle/>
          <a:p>
            <a:r>
              <a:rPr lang="en-US" dirty="0" smtClean="0">
                <a:latin typeface="Arial" charset="0"/>
              </a:rPr>
              <a:t>Responding to Suspected Illegal Acts</a:t>
            </a:r>
          </a:p>
          <a:p>
            <a:endParaRPr lang="it-IT" dirty="0"/>
          </a:p>
        </p:txBody>
      </p:sp>
    </p:spTree>
    <p:extLst>
      <p:ext uri="{BB962C8B-B14F-4D97-AF65-F5344CB8AC3E}">
        <p14:creationId xmlns="" xmlns:p14="http://schemas.microsoft.com/office/powerpoint/2010/main" val="24141312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371600"/>
            <a:ext cx="8458200" cy="4724400"/>
          </a:xfrm>
        </p:spPr>
        <p:txBody>
          <a:bodyPr/>
          <a:lstStyle/>
          <a:p>
            <a:r>
              <a:rPr lang="en-US" sz="2200" dirty="0" smtClean="0">
                <a:latin typeface="Arial" pitchFamily="34" charset="0"/>
                <a:cs typeface="Arial" pitchFamily="34" charset="0"/>
              </a:rPr>
              <a:t>Disclosure to external auditor is not a breach of confidentiality (140.4)</a:t>
            </a:r>
          </a:p>
          <a:p>
            <a:r>
              <a:rPr lang="en-US" sz="2200" dirty="0" smtClean="0">
                <a:latin typeface="Arial" pitchFamily="34" charset="0"/>
                <a:cs typeface="Arial" pitchFamily="34" charset="0"/>
              </a:rPr>
              <a:t>Responding to unethical behavior (section 210):</a:t>
            </a:r>
          </a:p>
          <a:p>
            <a:pPr lvl="1"/>
            <a:r>
              <a:rPr lang="en-US" dirty="0" smtClean="0">
                <a:latin typeface="Arial" pitchFamily="34" charset="0"/>
                <a:cs typeface="Arial" pitchFamily="34" charset="0"/>
              </a:rPr>
              <a:t>Use safeguards to reduce to acceptable level or resign</a:t>
            </a:r>
          </a:p>
          <a:p>
            <a:r>
              <a:rPr lang="en-US" sz="2200" dirty="0" smtClean="0">
                <a:latin typeface="Arial" pitchFamily="34" charset="0"/>
                <a:cs typeface="Arial" pitchFamily="34" charset="0"/>
              </a:rPr>
              <a:t>Reference to ethics policies and whistle-blowing procedures (300.5)</a:t>
            </a:r>
          </a:p>
          <a:p>
            <a:r>
              <a:rPr lang="en-US" sz="2200" dirty="0" smtClean="0">
                <a:latin typeface="Arial" pitchFamily="34" charset="0"/>
                <a:cs typeface="Arial" pitchFamily="34" charset="0"/>
              </a:rPr>
              <a:t>Inclusion of example of behavior that impairs integrity (300.6)</a:t>
            </a:r>
          </a:p>
          <a:p>
            <a:r>
              <a:rPr lang="en-US" sz="2200" dirty="0" smtClean="0">
                <a:latin typeface="Arial" pitchFamily="34" charset="0"/>
                <a:cs typeface="Arial" pitchFamily="34" charset="0"/>
              </a:rPr>
              <a:t>Responsibility to discuss unethical behavior within organization and escalate (300.15)</a:t>
            </a:r>
          </a:p>
          <a:p>
            <a:endParaRPr lang="en-US" dirty="0" smtClean="0">
              <a:latin typeface="Arial" pitchFamily="34" charset="0"/>
              <a:cs typeface="Arial" pitchFamily="34" charset="0"/>
            </a:endParaRPr>
          </a:p>
          <a:p>
            <a:pPr lvl="1"/>
            <a:endParaRPr lang="it-IT" dirty="0" smtClean="0"/>
          </a:p>
          <a:p>
            <a:endParaRPr lang="en-US" dirty="0" smtClean="0">
              <a:latin typeface="Arial" pitchFamily="34" charset="0"/>
              <a:cs typeface="Arial" pitchFamily="34" charset="0"/>
            </a:endParaRPr>
          </a:p>
          <a:p>
            <a:pPr lvl="1"/>
            <a:endParaRPr lang="it-IT" dirty="0" smtClean="0"/>
          </a:p>
          <a:p>
            <a:endParaRPr lang="en-US" dirty="0" smtClean="0">
              <a:solidFill>
                <a:schemeClr val="bg2"/>
              </a:solidFill>
              <a:latin typeface="Arial" pitchFamily="34" charset="0"/>
              <a:cs typeface="Arial" pitchFamily="34" charset="0"/>
            </a:endParaRPr>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Proposed changes to existing sections of Code</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30723" name="Subtitle 15"/>
          <p:cNvSpPr>
            <a:spLocks noGrp="1"/>
          </p:cNvSpPr>
          <p:nvPr>
            <p:ph type="subTitle" idx="10"/>
          </p:nvPr>
        </p:nvSpPr>
        <p:spPr>
          <a:xfrm>
            <a:off x="381000" y="152400"/>
            <a:ext cx="3429000" cy="228600"/>
          </a:xfrm>
        </p:spPr>
        <p:txBody>
          <a:bodyPr/>
          <a:lstStyle/>
          <a:p>
            <a:r>
              <a:rPr lang="en-US" dirty="0" smtClean="0">
                <a:latin typeface="Arial" charset="0"/>
              </a:rPr>
              <a:t>Responding to Suspected Illegal Acts</a:t>
            </a:r>
          </a:p>
          <a:p>
            <a:endParaRPr lang="en-US" dirty="0">
              <a:latin typeface="Arial" charset="0"/>
            </a:endParaRPr>
          </a:p>
          <a:p>
            <a:endParaRPr lang="en-US" dirty="0">
              <a:latin typeface="Arial" charset="0"/>
            </a:endParaRPr>
          </a:p>
        </p:txBody>
      </p:sp>
    </p:spTree>
    <p:extLst>
      <p:ext uri="{BB962C8B-B14F-4D97-AF65-F5344CB8AC3E}">
        <p14:creationId xmlns="" xmlns:p14="http://schemas.microsoft.com/office/powerpoint/2010/main" val="2414131219"/>
      </p:ext>
    </p:extLst>
  </p:cSld>
  <p:clrMapOvr>
    <a:masterClrMapping/>
  </p:clrMapOvr>
  <p:timing>
    <p:tnLst>
      <p:par>
        <p:cTn id="1" dur="indefinite" restart="never" nodeType="tmRoot"/>
      </p:par>
    </p:tnLst>
  </p:timing>
</p:sld>
</file>

<file path=ppt/theme/theme1.xml><?xml version="1.0" encoding="utf-8"?>
<a:theme xmlns:a="http://schemas.openxmlformats.org/drawingml/2006/main" name="IFAC_Powerpoint_template_BLUE RIBBON_IESBA">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IFAC_Powerpoint_template_BLUE RIBBON_IESBA</Template>
  <TotalTime>852</TotalTime>
  <Words>1157</Words>
  <Application>Microsoft Office PowerPoint</Application>
  <PresentationFormat>Letter Paper (8.5x11 in)</PresentationFormat>
  <Paragraphs>133</Paragraphs>
  <Slides>10</Slides>
  <Notes>9</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IFAC_Powerpoint_template_BLUE RIBBON_IESBA</vt:lpstr>
      <vt:lpstr>Responding to Suspected Illegal Acts</vt:lpstr>
      <vt:lpstr>Recap of October 2011 IESBA Meeting </vt:lpstr>
      <vt:lpstr>Recap of October 2011 IESBA Meeting </vt:lpstr>
      <vt:lpstr>Presented at IESBA February Meeting </vt:lpstr>
      <vt:lpstr>Majority Position Agreed in February Board Meeting </vt:lpstr>
      <vt:lpstr>Majority Position Agreed in February Board Meeting  </vt:lpstr>
      <vt:lpstr>Majority Position Agreed in February Board Meeting  </vt:lpstr>
      <vt:lpstr>Majority Position Agreed in February Board Meeting  </vt:lpstr>
      <vt:lpstr>Proposed changes to existing sections of Code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X100</dc:creator>
  <cp:lastModifiedBy>Administrator</cp:lastModifiedBy>
  <cp:revision>79</cp:revision>
  <cp:lastPrinted>2011-09-27T17:54:21Z</cp:lastPrinted>
  <dcterms:created xsi:type="dcterms:W3CDTF">2012-02-10T19:11:35Z</dcterms:created>
  <dcterms:modified xsi:type="dcterms:W3CDTF">2012-03-05T09:45:22Z</dcterms:modified>
</cp:coreProperties>
</file>