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 id="2147483847" r:id="rId2"/>
  </p:sldMasterIdLst>
  <p:notesMasterIdLst>
    <p:notesMasterId r:id="rId20"/>
  </p:notesMasterIdLst>
  <p:handoutMasterIdLst>
    <p:handoutMasterId r:id="rId21"/>
  </p:handoutMasterIdLst>
  <p:sldIdLst>
    <p:sldId id="267" r:id="rId3"/>
    <p:sldId id="365" r:id="rId4"/>
    <p:sldId id="367" r:id="rId5"/>
    <p:sldId id="368" r:id="rId6"/>
    <p:sldId id="379" r:id="rId7"/>
    <p:sldId id="369" r:id="rId8"/>
    <p:sldId id="370" r:id="rId9"/>
    <p:sldId id="371" r:id="rId10"/>
    <p:sldId id="393" r:id="rId11"/>
    <p:sldId id="395" r:id="rId12"/>
    <p:sldId id="397" r:id="rId13"/>
    <p:sldId id="398" r:id="rId14"/>
    <p:sldId id="394" r:id="rId15"/>
    <p:sldId id="373" r:id="rId16"/>
    <p:sldId id="374" r:id="rId17"/>
    <p:sldId id="375" r:id="rId18"/>
    <p:sldId id="364" r:id="rId19"/>
  </p:sldIdLst>
  <p:sldSz cx="9144000" cy="5143500" type="screen16x9"/>
  <p:notesSz cx="7315200" cy="96012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healy" initials="k" lastIdx="8" clrIdx="0"/>
  <p:cmAuthor id="1" name=" Dan Montgomery" initials="DDM" lastIdx="3" clrIdx="1"/>
  <p:cmAuthor id="2" name="Kathleen Healy" initials="KH" lastIdx="1" clrIdx="2"/>
  <p:cmAuthor id="3" name="Diane Jules" initials="DJ" lastIdx="2" clrIdx="3"/>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B133"/>
    <a:srgbClr val="12A9D9"/>
    <a:srgbClr val="013C80"/>
    <a:srgbClr val="2D8EC2"/>
    <a:srgbClr val="1A276D"/>
    <a:srgbClr val="168136"/>
    <a:srgbClr val="D53D20"/>
    <a:srgbClr val="D56229"/>
    <a:srgbClr val="E58D23"/>
    <a:srgbClr val="295398"/>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88" autoAdjust="0"/>
    <p:restoredTop sz="98129" autoAdjust="0"/>
  </p:normalViewPr>
  <p:slideViewPr>
    <p:cSldViewPr showGuides="1">
      <p:cViewPr>
        <p:scale>
          <a:sx n="76" d="100"/>
          <a:sy n="76" d="100"/>
        </p:scale>
        <p:origin x="-1896" y="-816"/>
      </p:cViewPr>
      <p:guideLst>
        <p:guide orient="horz" pos="1493"/>
        <p:guide orient="horz" pos="295"/>
        <p:guide orient="horz" pos="612"/>
        <p:guide orient="horz" pos="2784"/>
        <p:guide pos="2880"/>
      </p:guideLst>
    </p:cSldViewPr>
  </p:slideViewPr>
  <p:outlineViewPr>
    <p:cViewPr>
      <p:scale>
        <a:sx n="33" d="100"/>
        <a:sy n="33" d="100"/>
      </p:scale>
      <p:origin x="0" y="3540"/>
    </p:cViewPr>
  </p:outlineViewPr>
  <p:notesTextViewPr>
    <p:cViewPr>
      <p:scale>
        <a:sx n="100" d="100"/>
        <a:sy n="100" d="100"/>
      </p:scale>
      <p:origin x="0" y="0"/>
    </p:cViewPr>
  </p:notesTextViewPr>
  <p:sorterViewPr>
    <p:cViewPr>
      <p:scale>
        <a:sx n="66" d="100"/>
        <a:sy n="66" d="100"/>
      </p:scale>
      <p:origin x="0" y="147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293" tIns="48146" rIns="96293" bIns="48146" rtlCol="0"/>
          <a:lstStyle>
            <a:lvl1pPr algn="l">
              <a:defRPr sz="1200"/>
            </a:lvl1pPr>
          </a:lstStyle>
          <a:p>
            <a:r>
              <a:rPr lang="en-US" smtClean="0"/>
              <a:t>IAASB CAG Meeting, April 8-9, 2013 Supplement to Agenda B</a:t>
            </a:r>
            <a:endParaRPr lang="en-US" dirty="0"/>
          </a:p>
        </p:txBody>
      </p:sp>
      <p:sp>
        <p:nvSpPr>
          <p:cNvPr id="3" name="Date Placeholder 2"/>
          <p:cNvSpPr>
            <a:spLocks noGrp="1"/>
          </p:cNvSpPr>
          <p:nvPr>
            <p:ph type="dt" sz="quarter" idx="1"/>
          </p:nvPr>
        </p:nvSpPr>
        <p:spPr>
          <a:xfrm>
            <a:off x="4143587" y="0"/>
            <a:ext cx="3169920" cy="480060"/>
          </a:xfrm>
          <a:prstGeom prst="rect">
            <a:avLst/>
          </a:prstGeom>
        </p:spPr>
        <p:txBody>
          <a:bodyPr vert="horz" lIns="96293" tIns="48146" rIns="96293" bIns="48146" rtlCol="0"/>
          <a:lstStyle>
            <a:lvl1pPr algn="r">
              <a:defRPr sz="1200"/>
            </a:lvl1pPr>
          </a:lstStyle>
          <a:p>
            <a:fld id="{D5BA23D4-31FE-49D9-AE76-DB1E70D73A9D}" type="datetimeFigureOut">
              <a:rPr lang="en-US" smtClean="0"/>
              <a:pPr/>
              <a:t>4/4/2013</a:t>
            </a:fld>
            <a:endParaRPr lang="en-US" dirty="0"/>
          </a:p>
        </p:txBody>
      </p:sp>
      <p:sp>
        <p:nvSpPr>
          <p:cNvPr id="4" name="Footer Placeholder 3"/>
          <p:cNvSpPr>
            <a:spLocks noGrp="1"/>
          </p:cNvSpPr>
          <p:nvPr>
            <p:ph type="ftr" sz="quarter" idx="2"/>
          </p:nvPr>
        </p:nvSpPr>
        <p:spPr>
          <a:xfrm>
            <a:off x="0" y="9119473"/>
            <a:ext cx="3169920" cy="480060"/>
          </a:xfrm>
          <a:prstGeom prst="rect">
            <a:avLst/>
          </a:prstGeom>
        </p:spPr>
        <p:txBody>
          <a:bodyPr vert="horz" lIns="96293" tIns="48146" rIns="96293" bIns="48146" rtlCol="0" anchor="b"/>
          <a:lstStyle>
            <a:lvl1pPr algn="l">
              <a:defRPr sz="1200"/>
            </a:lvl1pPr>
          </a:lstStyle>
          <a:p>
            <a:endParaRPr lang="en-US" dirty="0"/>
          </a:p>
        </p:txBody>
      </p:sp>
      <p:sp>
        <p:nvSpPr>
          <p:cNvPr id="5" name="Slide Number Placeholder 4"/>
          <p:cNvSpPr>
            <a:spLocks noGrp="1"/>
          </p:cNvSpPr>
          <p:nvPr>
            <p:ph type="sldNum" sz="quarter" idx="3"/>
          </p:nvPr>
        </p:nvSpPr>
        <p:spPr>
          <a:xfrm>
            <a:off x="4143587" y="9119473"/>
            <a:ext cx="3169920" cy="480060"/>
          </a:xfrm>
          <a:prstGeom prst="rect">
            <a:avLst/>
          </a:prstGeom>
        </p:spPr>
        <p:txBody>
          <a:bodyPr vert="horz" lIns="96293" tIns="48146" rIns="96293" bIns="48146" rtlCol="0" anchor="b"/>
          <a:lstStyle>
            <a:lvl1pPr algn="r">
              <a:defRPr sz="1200"/>
            </a:lvl1pPr>
          </a:lstStyle>
          <a:p>
            <a:fld id="{A2ECE926-01F0-4BA7-B413-876861FA5D34}" type="slidenum">
              <a:rPr lang="en-US" smtClean="0"/>
              <a:pPr/>
              <a:t>‹#›</a:t>
            </a:fld>
            <a:endParaRPr lang="en-US" dirty="0"/>
          </a:p>
        </p:txBody>
      </p:sp>
    </p:spTree>
    <p:extLst>
      <p:ext uri="{BB962C8B-B14F-4D97-AF65-F5344CB8AC3E}">
        <p14:creationId xmlns:p14="http://schemas.microsoft.com/office/powerpoint/2010/main" val="1925726237"/>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293" tIns="48146" rIns="96293" bIns="48146" rtlCol="0"/>
          <a:lstStyle>
            <a:lvl1pPr algn="l">
              <a:defRPr sz="1200">
                <a:ea typeface="ヒラギノ角ゴ Pro W3" charset="-128"/>
                <a:cs typeface="ヒラギノ角ゴ Pro W3" charset="-128"/>
              </a:defRPr>
            </a:lvl1pPr>
          </a:lstStyle>
          <a:p>
            <a:pPr>
              <a:defRPr/>
            </a:pPr>
            <a:r>
              <a:rPr lang="en-US" smtClean="0"/>
              <a:t>IAASB CAG Meeting, April 8-9, 2013 Supplement to Agenda B</a:t>
            </a:r>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wrap="square" lIns="96293" tIns="48146" rIns="96293" bIns="48146" numCol="1" anchor="t" anchorCtr="0" compatLnSpc="1">
            <a:prstTxWarp prst="textNoShape">
              <a:avLst/>
            </a:prstTxWarp>
          </a:bodyPr>
          <a:lstStyle>
            <a:lvl1pPr algn="r">
              <a:defRPr sz="1200"/>
            </a:lvl1pPr>
          </a:lstStyle>
          <a:p>
            <a:pPr>
              <a:defRPr/>
            </a:pPr>
            <a:fld id="{B12CF44F-EFC8-E748-80EB-4ED396B872D8}" type="datetime1">
              <a:rPr lang="en-US"/>
              <a:pPr>
                <a:defRPr/>
              </a:pPr>
              <a:t>4/4/2013</a:t>
            </a:fld>
            <a:endParaRPr lang="en-US" dirty="0"/>
          </a:p>
        </p:txBody>
      </p:sp>
      <p:sp>
        <p:nvSpPr>
          <p:cNvPr id="4" name="Slide Image Placeholder 3"/>
          <p:cNvSpPr>
            <a:spLocks noGrp="1" noRot="1" noChangeAspect="1"/>
          </p:cNvSpPr>
          <p:nvPr>
            <p:ph type="sldImg" idx="2"/>
          </p:nvPr>
        </p:nvSpPr>
        <p:spPr>
          <a:xfrm>
            <a:off x="457200" y="719138"/>
            <a:ext cx="6400800" cy="3600450"/>
          </a:xfrm>
          <a:prstGeom prst="rect">
            <a:avLst/>
          </a:prstGeom>
          <a:noFill/>
          <a:ln w="12700">
            <a:solidFill>
              <a:prstClr val="black"/>
            </a:solidFill>
          </a:ln>
        </p:spPr>
        <p:txBody>
          <a:bodyPr vert="horz" lIns="96293" tIns="48146" rIns="96293" bIns="48146" rtlCol="0" anchor="ctr"/>
          <a:lstStyle/>
          <a:p>
            <a:pPr lvl="0"/>
            <a:endParaRPr lang="en-US" noProof="0" dirty="0" smtClean="0"/>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6293" tIns="48146" rIns="96293" bIns="4814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19473"/>
            <a:ext cx="3169920" cy="480060"/>
          </a:xfrm>
          <a:prstGeom prst="rect">
            <a:avLst/>
          </a:prstGeom>
        </p:spPr>
        <p:txBody>
          <a:bodyPr vert="horz" lIns="96293" tIns="48146" rIns="96293" bIns="48146" rtlCol="0" anchor="b"/>
          <a:lstStyle>
            <a:lvl1pPr algn="l">
              <a:defRPr sz="1200">
                <a:ea typeface="ヒラギノ角ゴ Pro W3" charset="-128"/>
                <a:cs typeface="ヒラギノ角ゴ Pro W3" charset="-128"/>
              </a:defRPr>
            </a:lvl1pPr>
          </a:lstStyle>
          <a:p>
            <a:pPr>
              <a:defRPr/>
            </a:pPr>
            <a:endParaRPr lang="en-US" dirty="0"/>
          </a:p>
        </p:txBody>
      </p:sp>
      <p:sp>
        <p:nvSpPr>
          <p:cNvPr id="7" name="Slide Number Placeholder 6"/>
          <p:cNvSpPr>
            <a:spLocks noGrp="1"/>
          </p:cNvSpPr>
          <p:nvPr>
            <p:ph type="sldNum" sz="quarter" idx="5"/>
          </p:nvPr>
        </p:nvSpPr>
        <p:spPr>
          <a:xfrm>
            <a:off x="4143587" y="9119473"/>
            <a:ext cx="3169920" cy="480060"/>
          </a:xfrm>
          <a:prstGeom prst="rect">
            <a:avLst/>
          </a:prstGeom>
        </p:spPr>
        <p:txBody>
          <a:bodyPr vert="horz" wrap="square" lIns="96293" tIns="48146" rIns="96293" bIns="48146"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dirty="0"/>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hf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pPr>
                <a:defRPr/>
              </a:pPr>
              <a:t>1</a:t>
            </a:fld>
            <a:endParaRPr lang="en-US" dirty="0"/>
          </a:p>
        </p:txBody>
      </p:sp>
      <p:sp>
        <p:nvSpPr>
          <p:cNvPr id="5" name="Header Placeholder 4"/>
          <p:cNvSpPr>
            <a:spLocks noGrp="1"/>
          </p:cNvSpPr>
          <p:nvPr>
            <p:ph type="hdr" sz="quarter" idx="11"/>
          </p:nvPr>
        </p:nvSpPr>
        <p:spPr/>
        <p:txBody>
          <a:bodyPr/>
          <a:lstStyle/>
          <a:p>
            <a:pPr>
              <a:defRPr/>
            </a:pPr>
            <a:r>
              <a:rPr lang="en-US" smtClean="0"/>
              <a:t>IAASB CAG Meeting, April 8-9, 2013 Supplement to Agenda B</a:t>
            </a:r>
            <a:endParaRPr lang="en-US" dirty="0"/>
          </a:p>
        </p:txBody>
      </p:sp>
    </p:spTree>
    <p:extLst>
      <p:ext uri="{BB962C8B-B14F-4D97-AF65-F5344CB8AC3E}">
        <p14:creationId xmlns:p14="http://schemas.microsoft.com/office/powerpoint/2010/main" val="2800581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500">
                <a:solidFill>
                  <a:schemeClr val="tx1"/>
                </a:solidFill>
                <a:latin typeface="Arial" pitchFamily="34" charset="0"/>
                <a:ea typeface="ヒラギノ角ゴ Pro W3"/>
                <a:cs typeface="ヒラギノ角ゴ Pro W3"/>
              </a:defRPr>
            </a:lvl1pPr>
            <a:lvl2pPr marL="770561" indent="-296370" eaLnBrk="0" hangingPunct="0">
              <a:defRPr sz="2500">
                <a:solidFill>
                  <a:schemeClr val="tx1"/>
                </a:solidFill>
                <a:latin typeface="Arial" pitchFamily="34" charset="0"/>
                <a:ea typeface="ヒラギノ角ゴ Pro W3"/>
                <a:cs typeface="ヒラギノ角ゴ Pro W3"/>
              </a:defRPr>
            </a:lvl2pPr>
            <a:lvl3pPr marL="1185480" indent="-237096" eaLnBrk="0" hangingPunct="0">
              <a:defRPr sz="2500">
                <a:solidFill>
                  <a:schemeClr val="tx1"/>
                </a:solidFill>
                <a:latin typeface="Arial" pitchFamily="34" charset="0"/>
                <a:ea typeface="ヒラギノ角ゴ Pro W3"/>
                <a:cs typeface="ヒラギノ角ゴ Pro W3"/>
              </a:defRPr>
            </a:lvl3pPr>
            <a:lvl4pPr marL="1659673" indent="-237096" eaLnBrk="0" hangingPunct="0">
              <a:defRPr sz="2500">
                <a:solidFill>
                  <a:schemeClr val="tx1"/>
                </a:solidFill>
                <a:latin typeface="Arial" pitchFamily="34" charset="0"/>
                <a:ea typeface="ヒラギノ角ゴ Pro W3"/>
                <a:cs typeface="ヒラギノ角ゴ Pro W3"/>
              </a:defRPr>
            </a:lvl4pPr>
            <a:lvl5pPr marL="2133864" indent="-237096" eaLnBrk="0" hangingPunct="0">
              <a:defRPr sz="2500">
                <a:solidFill>
                  <a:schemeClr val="tx1"/>
                </a:solidFill>
                <a:latin typeface="Arial" pitchFamily="34" charset="0"/>
                <a:ea typeface="ヒラギノ角ゴ Pro W3"/>
                <a:cs typeface="ヒラギノ角ゴ Pro W3"/>
              </a:defRPr>
            </a:lvl5pPr>
            <a:lvl6pPr marL="2608057" indent="-237096" eaLnBrk="0" fontAlgn="base" hangingPunct="0">
              <a:spcBef>
                <a:spcPct val="0"/>
              </a:spcBef>
              <a:spcAft>
                <a:spcPct val="0"/>
              </a:spcAft>
              <a:defRPr sz="2500">
                <a:solidFill>
                  <a:schemeClr val="tx1"/>
                </a:solidFill>
                <a:latin typeface="Arial" pitchFamily="34" charset="0"/>
                <a:ea typeface="ヒラギノ角ゴ Pro W3"/>
                <a:cs typeface="ヒラギノ角ゴ Pro W3"/>
              </a:defRPr>
            </a:lvl6pPr>
            <a:lvl7pPr marL="3082249" indent="-237096" eaLnBrk="0" fontAlgn="base" hangingPunct="0">
              <a:spcBef>
                <a:spcPct val="0"/>
              </a:spcBef>
              <a:spcAft>
                <a:spcPct val="0"/>
              </a:spcAft>
              <a:defRPr sz="2500">
                <a:solidFill>
                  <a:schemeClr val="tx1"/>
                </a:solidFill>
                <a:latin typeface="Arial" pitchFamily="34" charset="0"/>
                <a:ea typeface="ヒラギノ角ゴ Pro W3"/>
                <a:cs typeface="ヒラギノ角ゴ Pro W3"/>
              </a:defRPr>
            </a:lvl7pPr>
            <a:lvl8pPr marL="3556441" indent="-237096" eaLnBrk="0" fontAlgn="base" hangingPunct="0">
              <a:spcBef>
                <a:spcPct val="0"/>
              </a:spcBef>
              <a:spcAft>
                <a:spcPct val="0"/>
              </a:spcAft>
              <a:defRPr sz="2500">
                <a:solidFill>
                  <a:schemeClr val="tx1"/>
                </a:solidFill>
                <a:latin typeface="Arial" pitchFamily="34" charset="0"/>
                <a:ea typeface="ヒラギノ角ゴ Pro W3"/>
                <a:cs typeface="ヒラギノ角ゴ Pro W3"/>
              </a:defRPr>
            </a:lvl8pPr>
            <a:lvl9pPr marL="4030632" indent="-237096" eaLnBrk="0" fontAlgn="base" hangingPunct="0">
              <a:spcBef>
                <a:spcPct val="0"/>
              </a:spcBef>
              <a:spcAft>
                <a:spcPct val="0"/>
              </a:spcAft>
              <a:defRPr sz="2500">
                <a:solidFill>
                  <a:schemeClr val="tx1"/>
                </a:solidFill>
                <a:latin typeface="Arial" pitchFamily="34" charset="0"/>
                <a:ea typeface="ヒラギノ角ゴ Pro W3"/>
                <a:cs typeface="ヒラギノ角ゴ Pro W3"/>
              </a:defRPr>
            </a:lvl9pPr>
          </a:lstStyle>
          <a:p>
            <a:fld id="{9C4A6297-DBEE-4B78-A2E4-C548E90AA2A7}" type="slidenum">
              <a:rPr lang="en-US" sz="1200">
                <a:solidFill>
                  <a:srgbClr val="000000"/>
                </a:solidFill>
              </a:rPr>
              <a:pPr/>
              <a:t>3</a:t>
            </a:fld>
            <a:endParaRPr lang="en-US" sz="1200">
              <a:solidFill>
                <a:srgbClr val="000000"/>
              </a:solidFill>
            </a:endParaRPr>
          </a:p>
        </p:txBody>
      </p:sp>
      <p:sp>
        <p:nvSpPr>
          <p:cNvPr id="2" name="Header Placeholder 1"/>
          <p:cNvSpPr>
            <a:spLocks noGrp="1"/>
          </p:cNvSpPr>
          <p:nvPr>
            <p:ph type="hdr" sz="quarter" idx="10"/>
          </p:nvPr>
        </p:nvSpPr>
        <p:spPr/>
        <p:txBody>
          <a:bodyPr/>
          <a:lstStyle/>
          <a:p>
            <a:pPr>
              <a:defRPr/>
            </a:pPr>
            <a:r>
              <a:rPr lang="en-US" smtClean="0"/>
              <a:t>IAASB CAG Meeting, April 8-9, 2013 Supplement to Agenda B</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57200" y="719138"/>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Arial" charset="0"/>
                <a:ea typeface="ヒラギノ角ゴ Pro W3" charset="0"/>
                <a:cs typeface="ヒラギノ角ゴ Pro W3" charset="0"/>
              </a:defRPr>
            </a:lvl1pPr>
            <a:lvl2pPr marL="794165" indent="-305449">
              <a:defRPr sz="2500">
                <a:solidFill>
                  <a:schemeClr val="tx1"/>
                </a:solidFill>
                <a:latin typeface="Arial" charset="0"/>
                <a:ea typeface="ヒラギノ角ゴ Pro W3" charset="0"/>
                <a:cs typeface="ヒラギノ角ゴ Pro W3" charset="0"/>
              </a:defRPr>
            </a:lvl2pPr>
            <a:lvl3pPr marL="1221792" indent="-244359">
              <a:defRPr sz="2500">
                <a:solidFill>
                  <a:schemeClr val="tx1"/>
                </a:solidFill>
                <a:latin typeface="Arial" charset="0"/>
                <a:ea typeface="ヒラギノ角ゴ Pro W3" charset="0"/>
                <a:cs typeface="ヒラギノ角ゴ Pro W3" charset="0"/>
              </a:defRPr>
            </a:lvl3pPr>
            <a:lvl4pPr marL="1710511" indent="-244359">
              <a:defRPr sz="2500">
                <a:solidFill>
                  <a:schemeClr val="tx1"/>
                </a:solidFill>
                <a:latin typeface="Arial" charset="0"/>
                <a:ea typeface="ヒラギノ角ゴ Pro W3" charset="0"/>
                <a:cs typeface="ヒラギノ角ゴ Pro W3" charset="0"/>
              </a:defRPr>
            </a:lvl4pPr>
            <a:lvl5pPr marL="2199226" indent="-244359">
              <a:defRPr sz="2500">
                <a:solidFill>
                  <a:schemeClr val="tx1"/>
                </a:solidFill>
                <a:latin typeface="Arial" charset="0"/>
                <a:ea typeface="ヒラギノ角ゴ Pro W3" charset="0"/>
                <a:cs typeface="ヒラギノ角ゴ Pro W3" charset="0"/>
              </a:defRPr>
            </a:lvl5pPr>
            <a:lvl6pPr marL="2687944" indent="-244359" eaLnBrk="0" fontAlgn="base" hangingPunct="0">
              <a:spcBef>
                <a:spcPct val="0"/>
              </a:spcBef>
              <a:spcAft>
                <a:spcPct val="0"/>
              </a:spcAft>
              <a:defRPr sz="2500">
                <a:solidFill>
                  <a:schemeClr val="tx1"/>
                </a:solidFill>
                <a:latin typeface="Arial" charset="0"/>
                <a:ea typeface="ヒラギノ角ゴ Pro W3" charset="0"/>
                <a:cs typeface="ヒラギノ角ゴ Pro W3" charset="0"/>
              </a:defRPr>
            </a:lvl6pPr>
            <a:lvl7pPr marL="3176662" indent="-244359" eaLnBrk="0" fontAlgn="base" hangingPunct="0">
              <a:spcBef>
                <a:spcPct val="0"/>
              </a:spcBef>
              <a:spcAft>
                <a:spcPct val="0"/>
              </a:spcAft>
              <a:defRPr sz="2500">
                <a:solidFill>
                  <a:schemeClr val="tx1"/>
                </a:solidFill>
                <a:latin typeface="Arial" charset="0"/>
                <a:ea typeface="ヒラギノ角ゴ Pro W3" charset="0"/>
                <a:cs typeface="ヒラギノ角ゴ Pro W3" charset="0"/>
              </a:defRPr>
            </a:lvl7pPr>
            <a:lvl8pPr marL="3665378" indent="-244359" eaLnBrk="0" fontAlgn="base" hangingPunct="0">
              <a:spcBef>
                <a:spcPct val="0"/>
              </a:spcBef>
              <a:spcAft>
                <a:spcPct val="0"/>
              </a:spcAft>
              <a:defRPr sz="2500">
                <a:solidFill>
                  <a:schemeClr val="tx1"/>
                </a:solidFill>
                <a:latin typeface="Arial" charset="0"/>
                <a:ea typeface="ヒラギノ角ゴ Pro W3" charset="0"/>
                <a:cs typeface="ヒラギノ角ゴ Pro W3" charset="0"/>
              </a:defRPr>
            </a:lvl8pPr>
            <a:lvl9pPr marL="4154095" indent="-244359" eaLnBrk="0" fontAlgn="base" hangingPunct="0">
              <a:spcBef>
                <a:spcPct val="0"/>
              </a:spcBef>
              <a:spcAft>
                <a:spcPct val="0"/>
              </a:spcAft>
              <a:defRPr sz="2500">
                <a:solidFill>
                  <a:schemeClr val="tx1"/>
                </a:solidFill>
                <a:latin typeface="Arial" charset="0"/>
                <a:ea typeface="ヒラギノ角ゴ Pro W3" charset="0"/>
                <a:cs typeface="ヒラギノ角ゴ Pro W3" charset="0"/>
              </a:defRPr>
            </a:lvl9pPr>
          </a:lstStyle>
          <a:p>
            <a:fld id="{4B3CA995-7840-9148-9C87-92864F1A8B45}" type="slidenum">
              <a:rPr lang="en-US" sz="1200">
                <a:solidFill>
                  <a:prstClr val="black"/>
                </a:solidFill>
              </a:rPr>
              <a:pPr/>
              <a:t>4</a:t>
            </a:fld>
            <a:endParaRPr lang="en-US" sz="1200" dirty="0">
              <a:solidFill>
                <a:prstClr val="black"/>
              </a:solidFill>
            </a:endParaRPr>
          </a:p>
        </p:txBody>
      </p:sp>
      <p:sp>
        <p:nvSpPr>
          <p:cNvPr id="2" name="Header Placeholder 1"/>
          <p:cNvSpPr>
            <a:spLocks noGrp="1"/>
          </p:cNvSpPr>
          <p:nvPr>
            <p:ph type="hdr" sz="quarter" idx="10"/>
          </p:nvPr>
        </p:nvSpPr>
        <p:spPr/>
        <p:txBody>
          <a:bodyPr/>
          <a:lstStyle/>
          <a:p>
            <a:pPr>
              <a:defRPr/>
            </a:pPr>
            <a:r>
              <a:rPr lang="en-US" smtClean="0"/>
              <a:t>IAASB CAG Meeting, April 8-9, 2013 Supplement to Agenda B</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57200" y="719138"/>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Arial" charset="0"/>
                <a:ea typeface="ヒラギノ角ゴ Pro W3" charset="0"/>
                <a:cs typeface="ヒラギノ角ゴ Pro W3" charset="0"/>
              </a:defRPr>
            </a:lvl1pPr>
            <a:lvl2pPr marL="794165" indent="-305449">
              <a:defRPr sz="2500">
                <a:solidFill>
                  <a:schemeClr val="tx1"/>
                </a:solidFill>
                <a:latin typeface="Arial" charset="0"/>
                <a:ea typeface="ヒラギノ角ゴ Pro W3" charset="0"/>
                <a:cs typeface="ヒラギノ角ゴ Pro W3" charset="0"/>
              </a:defRPr>
            </a:lvl2pPr>
            <a:lvl3pPr marL="1221792" indent="-244359">
              <a:defRPr sz="2500">
                <a:solidFill>
                  <a:schemeClr val="tx1"/>
                </a:solidFill>
                <a:latin typeface="Arial" charset="0"/>
                <a:ea typeface="ヒラギノ角ゴ Pro W3" charset="0"/>
                <a:cs typeface="ヒラギノ角ゴ Pro W3" charset="0"/>
              </a:defRPr>
            </a:lvl3pPr>
            <a:lvl4pPr marL="1710511" indent="-244359">
              <a:defRPr sz="2500">
                <a:solidFill>
                  <a:schemeClr val="tx1"/>
                </a:solidFill>
                <a:latin typeface="Arial" charset="0"/>
                <a:ea typeface="ヒラギノ角ゴ Pro W3" charset="0"/>
                <a:cs typeface="ヒラギノ角ゴ Pro W3" charset="0"/>
              </a:defRPr>
            </a:lvl4pPr>
            <a:lvl5pPr marL="2199226" indent="-244359">
              <a:defRPr sz="2500">
                <a:solidFill>
                  <a:schemeClr val="tx1"/>
                </a:solidFill>
                <a:latin typeface="Arial" charset="0"/>
                <a:ea typeface="ヒラギノ角ゴ Pro W3" charset="0"/>
                <a:cs typeface="ヒラギノ角ゴ Pro W3" charset="0"/>
              </a:defRPr>
            </a:lvl5pPr>
            <a:lvl6pPr marL="2687944" indent="-244359" eaLnBrk="0" fontAlgn="base" hangingPunct="0">
              <a:spcBef>
                <a:spcPct val="0"/>
              </a:spcBef>
              <a:spcAft>
                <a:spcPct val="0"/>
              </a:spcAft>
              <a:defRPr sz="2500">
                <a:solidFill>
                  <a:schemeClr val="tx1"/>
                </a:solidFill>
                <a:latin typeface="Arial" charset="0"/>
                <a:ea typeface="ヒラギノ角ゴ Pro W3" charset="0"/>
                <a:cs typeface="ヒラギノ角ゴ Pro W3" charset="0"/>
              </a:defRPr>
            </a:lvl6pPr>
            <a:lvl7pPr marL="3176662" indent="-244359" eaLnBrk="0" fontAlgn="base" hangingPunct="0">
              <a:spcBef>
                <a:spcPct val="0"/>
              </a:spcBef>
              <a:spcAft>
                <a:spcPct val="0"/>
              </a:spcAft>
              <a:defRPr sz="2500">
                <a:solidFill>
                  <a:schemeClr val="tx1"/>
                </a:solidFill>
                <a:latin typeface="Arial" charset="0"/>
                <a:ea typeface="ヒラギノ角ゴ Pro W3" charset="0"/>
                <a:cs typeface="ヒラギノ角ゴ Pro W3" charset="0"/>
              </a:defRPr>
            </a:lvl7pPr>
            <a:lvl8pPr marL="3665378" indent="-244359" eaLnBrk="0" fontAlgn="base" hangingPunct="0">
              <a:spcBef>
                <a:spcPct val="0"/>
              </a:spcBef>
              <a:spcAft>
                <a:spcPct val="0"/>
              </a:spcAft>
              <a:defRPr sz="2500">
                <a:solidFill>
                  <a:schemeClr val="tx1"/>
                </a:solidFill>
                <a:latin typeface="Arial" charset="0"/>
                <a:ea typeface="ヒラギノ角ゴ Pro W3" charset="0"/>
                <a:cs typeface="ヒラギノ角ゴ Pro W3" charset="0"/>
              </a:defRPr>
            </a:lvl8pPr>
            <a:lvl9pPr marL="4154095" indent="-244359" eaLnBrk="0" fontAlgn="base" hangingPunct="0">
              <a:spcBef>
                <a:spcPct val="0"/>
              </a:spcBef>
              <a:spcAft>
                <a:spcPct val="0"/>
              </a:spcAft>
              <a:defRPr sz="2500">
                <a:solidFill>
                  <a:schemeClr val="tx1"/>
                </a:solidFill>
                <a:latin typeface="Arial" charset="0"/>
                <a:ea typeface="ヒラギノ角ゴ Pro W3" charset="0"/>
                <a:cs typeface="ヒラギノ角ゴ Pro W3" charset="0"/>
              </a:defRPr>
            </a:lvl9pPr>
          </a:lstStyle>
          <a:p>
            <a:fld id="{4B3CA995-7840-9148-9C87-92864F1A8B45}" type="slidenum">
              <a:rPr lang="en-US" sz="1200">
                <a:solidFill>
                  <a:prstClr val="black"/>
                </a:solidFill>
              </a:rPr>
              <a:pPr/>
              <a:t>5</a:t>
            </a:fld>
            <a:endParaRPr lang="en-US" sz="1200" dirty="0">
              <a:solidFill>
                <a:prstClr val="black"/>
              </a:solidFill>
            </a:endParaRPr>
          </a:p>
        </p:txBody>
      </p:sp>
      <p:sp>
        <p:nvSpPr>
          <p:cNvPr id="2" name="Header Placeholder 1"/>
          <p:cNvSpPr>
            <a:spLocks noGrp="1"/>
          </p:cNvSpPr>
          <p:nvPr>
            <p:ph type="hdr" sz="quarter" idx="10"/>
          </p:nvPr>
        </p:nvSpPr>
        <p:spPr/>
        <p:txBody>
          <a:bodyPr/>
          <a:lstStyle/>
          <a:p>
            <a:pPr>
              <a:defRPr/>
            </a:pPr>
            <a:r>
              <a:rPr lang="en-US" smtClean="0"/>
              <a:t>IAASB CAG Meeting, April 8-9, 2013 Supplement to Agenda B</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57200" y="719138"/>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Arial" charset="0"/>
                <a:ea typeface="ヒラギノ角ゴ Pro W3" charset="0"/>
                <a:cs typeface="ヒラギノ角ゴ Pro W3" charset="0"/>
              </a:defRPr>
            </a:lvl1pPr>
            <a:lvl2pPr marL="794165" indent="-305449">
              <a:defRPr sz="2500">
                <a:solidFill>
                  <a:schemeClr val="tx1"/>
                </a:solidFill>
                <a:latin typeface="Arial" charset="0"/>
                <a:ea typeface="ヒラギノ角ゴ Pro W3" charset="0"/>
                <a:cs typeface="ヒラギノ角ゴ Pro W3" charset="0"/>
              </a:defRPr>
            </a:lvl2pPr>
            <a:lvl3pPr marL="1221792" indent="-244359">
              <a:defRPr sz="2500">
                <a:solidFill>
                  <a:schemeClr val="tx1"/>
                </a:solidFill>
                <a:latin typeface="Arial" charset="0"/>
                <a:ea typeface="ヒラギノ角ゴ Pro W3" charset="0"/>
                <a:cs typeface="ヒラギノ角ゴ Pro W3" charset="0"/>
              </a:defRPr>
            </a:lvl3pPr>
            <a:lvl4pPr marL="1710511" indent="-244359">
              <a:defRPr sz="2500">
                <a:solidFill>
                  <a:schemeClr val="tx1"/>
                </a:solidFill>
                <a:latin typeface="Arial" charset="0"/>
                <a:ea typeface="ヒラギノ角ゴ Pro W3" charset="0"/>
                <a:cs typeface="ヒラギノ角ゴ Pro W3" charset="0"/>
              </a:defRPr>
            </a:lvl4pPr>
            <a:lvl5pPr marL="2199226" indent="-244359">
              <a:defRPr sz="2500">
                <a:solidFill>
                  <a:schemeClr val="tx1"/>
                </a:solidFill>
                <a:latin typeface="Arial" charset="0"/>
                <a:ea typeface="ヒラギノ角ゴ Pro W3" charset="0"/>
                <a:cs typeface="ヒラギノ角ゴ Pro W3" charset="0"/>
              </a:defRPr>
            </a:lvl5pPr>
            <a:lvl6pPr marL="2687944" indent="-244359" eaLnBrk="0" fontAlgn="base" hangingPunct="0">
              <a:spcBef>
                <a:spcPct val="0"/>
              </a:spcBef>
              <a:spcAft>
                <a:spcPct val="0"/>
              </a:spcAft>
              <a:defRPr sz="2500">
                <a:solidFill>
                  <a:schemeClr val="tx1"/>
                </a:solidFill>
                <a:latin typeface="Arial" charset="0"/>
                <a:ea typeface="ヒラギノ角ゴ Pro W3" charset="0"/>
                <a:cs typeface="ヒラギノ角ゴ Pro W3" charset="0"/>
              </a:defRPr>
            </a:lvl6pPr>
            <a:lvl7pPr marL="3176662" indent="-244359" eaLnBrk="0" fontAlgn="base" hangingPunct="0">
              <a:spcBef>
                <a:spcPct val="0"/>
              </a:spcBef>
              <a:spcAft>
                <a:spcPct val="0"/>
              </a:spcAft>
              <a:defRPr sz="2500">
                <a:solidFill>
                  <a:schemeClr val="tx1"/>
                </a:solidFill>
                <a:latin typeface="Arial" charset="0"/>
                <a:ea typeface="ヒラギノ角ゴ Pro W3" charset="0"/>
                <a:cs typeface="ヒラギノ角ゴ Pro W3" charset="0"/>
              </a:defRPr>
            </a:lvl7pPr>
            <a:lvl8pPr marL="3665378" indent="-244359" eaLnBrk="0" fontAlgn="base" hangingPunct="0">
              <a:spcBef>
                <a:spcPct val="0"/>
              </a:spcBef>
              <a:spcAft>
                <a:spcPct val="0"/>
              </a:spcAft>
              <a:defRPr sz="2500">
                <a:solidFill>
                  <a:schemeClr val="tx1"/>
                </a:solidFill>
                <a:latin typeface="Arial" charset="0"/>
                <a:ea typeface="ヒラギノ角ゴ Pro W3" charset="0"/>
                <a:cs typeface="ヒラギノ角ゴ Pro W3" charset="0"/>
              </a:defRPr>
            </a:lvl8pPr>
            <a:lvl9pPr marL="4154095" indent="-244359" eaLnBrk="0" fontAlgn="base" hangingPunct="0">
              <a:spcBef>
                <a:spcPct val="0"/>
              </a:spcBef>
              <a:spcAft>
                <a:spcPct val="0"/>
              </a:spcAft>
              <a:defRPr sz="2500">
                <a:solidFill>
                  <a:schemeClr val="tx1"/>
                </a:solidFill>
                <a:latin typeface="Arial" charset="0"/>
                <a:ea typeface="ヒラギノ角ゴ Pro W3" charset="0"/>
                <a:cs typeface="ヒラギノ角ゴ Pro W3" charset="0"/>
              </a:defRPr>
            </a:lvl9pPr>
          </a:lstStyle>
          <a:p>
            <a:fld id="{4B3CA995-7840-9148-9C87-92864F1A8B45}" type="slidenum">
              <a:rPr lang="en-US" sz="1200">
                <a:solidFill>
                  <a:prstClr val="black"/>
                </a:solidFill>
              </a:rPr>
              <a:pPr/>
              <a:t>9</a:t>
            </a:fld>
            <a:endParaRPr lang="en-US" sz="1200" dirty="0">
              <a:solidFill>
                <a:prstClr val="black"/>
              </a:solidFill>
            </a:endParaRPr>
          </a:p>
        </p:txBody>
      </p:sp>
      <p:sp>
        <p:nvSpPr>
          <p:cNvPr id="2" name="Header Placeholder 1"/>
          <p:cNvSpPr>
            <a:spLocks noGrp="1"/>
          </p:cNvSpPr>
          <p:nvPr>
            <p:ph type="hdr" sz="quarter" idx="10"/>
          </p:nvPr>
        </p:nvSpPr>
        <p:spPr/>
        <p:txBody>
          <a:bodyPr/>
          <a:lstStyle/>
          <a:p>
            <a:pPr>
              <a:defRPr/>
            </a:pPr>
            <a:r>
              <a:rPr lang="en-US" smtClean="0"/>
              <a:t>IAASB CAG Meeting, April 8-9, 2013 Supplement to Agenda B</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57200" y="719138"/>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500">
                <a:solidFill>
                  <a:schemeClr val="tx1"/>
                </a:solidFill>
                <a:latin typeface="Arial" charset="0"/>
                <a:ea typeface="ヒラギノ角ゴ Pro W3" charset="0"/>
                <a:cs typeface="ヒラギノ角ゴ Pro W3" charset="0"/>
              </a:defRPr>
            </a:lvl1pPr>
            <a:lvl2pPr marL="794165" indent="-305449">
              <a:defRPr sz="2500">
                <a:solidFill>
                  <a:schemeClr val="tx1"/>
                </a:solidFill>
                <a:latin typeface="Arial" charset="0"/>
                <a:ea typeface="ヒラギノ角ゴ Pro W3" charset="0"/>
                <a:cs typeface="ヒラギノ角ゴ Pro W3" charset="0"/>
              </a:defRPr>
            </a:lvl2pPr>
            <a:lvl3pPr marL="1221792" indent="-244359">
              <a:defRPr sz="2500">
                <a:solidFill>
                  <a:schemeClr val="tx1"/>
                </a:solidFill>
                <a:latin typeface="Arial" charset="0"/>
                <a:ea typeface="ヒラギノ角ゴ Pro W3" charset="0"/>
                <a:cs typeface="ヒラギノ角ゴ Pro W3" charset="0"/>
              </a:defRPr>
            </a:lvl3pPr>
            <a:lvl4pPr marL="1710511" indent="-244359">
              <a:defRPr sz="2500">
                <a:solidFill>
                  <a:schemeClr val="tx1"/>
                </a:solidFill>
                <a:latin typeface="Arial" charset="0"/>
                <a:ea typeface="ヒラギノ角ゴ Pro W3" charset="0"/>
                <a:cs typeface="ヒラギノ角ゴ Pro W3" charset="0"/>
              </a:defRPr>
            </a:lvl4pPr>
            <a:lvl5pPr marL="2199226" indent="-244359">
              <a:defRPr sz="2500">
                <a:solidFill>
                  <a:schemeClr val="tx1"/>
                </a:solidFill>
                <a:latin typeface="Arial" charset="0"/>
                <a:ea typeface="ヒラギノ角ゴ Pro W3" charset="0"/>
                <a:cs typeface="ヒラギノ角ゴ Pro W3" charset="0"/>
              </a:defRPr>
            </a:lvl5pPr>
            <a:lvl6pPr marL="2687944" indent="-244359" eaLnBrk="0" fontAlgn="base" hangingPunct="0">
              <a:spcBef>
                <a:spcPct val="0"/>
              </a:spcBef>
              <a:spcAft>
                <a:spcPct val="0"/>
              </a:spcAft>
              <a:defRPr sz="2500">
                <a:solidFill>
                  <a:schemeClr val="tx1"/>
                </a:solidFill>
                <a:latin typeface="Arial" charset="0"/>
                <a:ea typeface="ヒラギノ角ゴ Pro W3" charset="0"/>
                <a:cs typeface="ヒラギノ角ゴ Pro W3" charset="0"/>
              </a:defRPr>
            </a:lvl6pPr>
            <a:lvl7pPr marL="3176662" indent="-244359" eaLnBrk="0" fontAlgn="base" hangingPunct="0">
              <a:spcBef>
                <a:spcPct val="0"/>
              </a:spcBef>
              <a:spcAft>
                <a:spcPct val="0"/>
              </a:spcAft>
              <a:defRPr sz="2500">
                <a:solidFill>
                  <a:schemeClr val="tx1"/>
                </a:solidFill>
                <a:latin typeface="Arial" charset="0"/>
                <a:ea typeface="ヒラギノ角ゴ Pro W3" charset="0"/>
                <a:cs typeface="ヒラギノ角ゴ Pro W3" charset="0"/>
              </a:defRPr>
            </a:lvl7pPr>
            <a:lvl8pPr marL="3665378" indent="-244359" eaLnBrk="0" fontAlgn="base" hangingPunct="0">
              <a:spcBef>
                <a:spcPct val="0"/>
              </a:spcBef>
              <a:spcAft>
                <a:spcPct val="0"/>
              </a:spcAft>
              <a:defRPr sz="2500">
                <a:solidFill>
                  <a:schemeClr val="tx1"/>
                </a:solidFill>
                <a:latin typeface="Arial" charset="0"/>
                <a:ea typeface="ヒラギノ角ゴ Pro W3" charset="0"/>
                <a:cs typeface="ヒラギノ角ゴ Pro W3" charset="0"/>
              </a:defRPr>
            </a:lvl8pPr>
            <a:lvl9pPr marL="4154095" indent="-244359" eaLnBrk="0" fontAlgn="base" hangingPunct="0">
              <a:spcBef>
                <a:spcPct val="0"/>
              </a:spcBef>
              <a:spcAft>
                <a:spcPct val="0"/>
              </a:spcAft>
              <a:defRPr sz="2500">
                <a:solidFill>
                  <a:schemeClr val="tx1"/>
                </a:solidFill>
                <a:latin typeface="Arial" charset="0"/>
                <a:ea typeface="ヒラギノ角ゴ Pro W3" charset="0"/>
                <a:cs typeface="ヒラギノ角ゴ Pro W3" charset="0"/>
              </a:defRPr>
            </a:lvl9pPr>
          </a:lstStyle>
          <a:p>
            <a:fld id="{4B3CA995-7840-9148-9C87-92864F1A8B45}" type="slidenum">
              <a:rPr lang="en-US" sz="1200">
                <a:solidFill>
                  <a:prstClr val="black"/>
                </a:solidFill>
              </a:rPr>
              <a:pPr/>
              <a:t>13</a:t>
            </a:fld>
            <a:endParaRPr lang="en-US" sz="1200" dirty="0">
              <a:solidFill>
                <a:prstClr val="black"/>
              </a:solidFill>
            </a:endParaRPr>
          </a:p>
        </p:txBody>
      </p:sp>
      <p:sp>
        <p:nvSpPr>
          <p:cNvPr id="2" name="Header Placeholder 1"/>
          <p:cNvSpPr>
            <a:spLocks noGrp="1"/>
          </p:cNvSpPr>
          <p:nvPr>
            <p:ph type="hdr" sz="quarter" idx="10"/>
          </p:nvPr>
        </p:nvSpPr>
        <p:spPr/>
        <p:txBody>
          <a:bodyPr/>
          <a:lstStyle/>
          <a:p>
            <a:pPr>
              <a:defRPr/>
            </a:pPr>
            <a:r>
              <a:rPr lang="en-US" smtClean="0"/>
              <a:t>IAASB CAG Meeting, April 8-9, 2013 Supplement to Agenda B</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ifac.org/" TargetMode="Externa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iaasb.org/" TargetMode="Externa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pic>
        <p:nvPicPr>
          <p:cNvPr id="13" name="Picture 6" descr="Ribbon_orange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2" y="1198961"/>
            <a:ext cx="6629401"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5" y="1398986"/>
            <a:ext cx="4648201"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4805" y="369972"/>
            <a:ext cx="2075689" cy="628996"/>
          </a:xfrm>
          <a:prstGeom prst="rect">
            <a:avLst/>
          </a:prstGeom>
        </p:spPr>
      </p:pic>
    </p:spTree>
    <p:extLst>
      <p:ext uri="{BB962C8B-B14F-4D97-AF65-F5344CB8AC3E}">
        <p14:creationId xmlns:p14="http://schemas.microsoft.com/office/powerpoint/2010/main" val="35630818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5" name="TextBox 4"/>
          <p:cNvSpPr txBox="1"/>
          <p:nvPr userDrawn="1"/>
        </p:nvSpPr>
        <p:spPr>
          <a:xfrm>
            <a:off x="3825616" y="3829050"/>
            <a:ext cx="1492781" cy="369332"/>
          </a:xfrm>
          <a:prstGeom prst="rect">
            <a:avLst/>
          </a:prstGeom>
          <a:noFill/>
        </p:spPr>
        <p:txBody>
          <a:bodyPr wrap="none" rtlCol="0">
            <a:spAutoFit/>
          </a:bodyPr>
          <a:lstStyle/>
          <a:p>
            <a:r>
              <a:rPr lang="en-US" sz="1800" dirty="0" smtClean="0">
                <a:solidFill>
                  <a:schemeClr val="tx2">
                    <a:lumMod val="65000"/>
                    <a:lumOff val="35000"/>
                  </a:schemeClr>
                </a:solidFill>
                <a:hlinkClick r:id="rId2"/>
              </a:rPr>
              <a:t>www.ifac.org</a:t>
            </a:r>
            <a:endParaRPr lang="en-US" sz="1800" dirty="0">
              <a:solidFill>
                <a:schemeClr val="tx2">
                  <a:lumMod val="65000"/>
                  <a:lumOff val="35000"/>
                </a:schemeClr>
              </a:soli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6372" y="1644264"/>
            <a:ext cx="2651260" cy="803412"/>
          </a:xfrm>
          <a:prstGeom prst="rect">
            <a:avLst/>
          </a:prstGeom>
        </p:spPr>
      </p:pic>
      <p:sp>
        <p:nvSpPr>
          <p:cNvPr id="8" name="Rectangle 5"/>
          <p:cNvSpPr>
            <a:spLocks noChangeArrowheads="1"/>
          </p:cNvSpPr>
          <p:nvPr userDrawn="1"/>
        </p:nvSpPr>
        <p:spPr bwMode="auto">
          <a:xfrm flipH="1">
            <a:off x="381002" y="4572000"/>
            <a:ext cx="8763001" cy="46038"/>
          </a:xfrm>
          <a:prstGeom prst="rect">
            <a:avLst/>
          </a:prstGeom>
          <a:gradFill rotWithShape="1">
            <a:gsLst>
              <a:gs pos="0">
                <a:srgbClr val="D53D20"/>
              </a:gs>
              <a:gs pos="999">
                <a:srgbClr val="D53D20"/>
              </a:gs>
              <a:gs pos="100000">
                <a:srgbClr val="E58D2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solidFill>
                <a:srgbClr val="000000"/>
              </a:solidFill>
            </a:endParaRPr>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solidFill>
                <a:srgbClr val="000000"/>
              </a:solidFill>
            </a:endParaRPr>
          </a:p>
        </p:txBody>
      </p:sp>
      <p:pic>
        <p:nvPicPr>
          <p:cNvPr id="13" name="Picture 6" descr="Ribbon_orange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2" y="1198961"/>
            <a:ext cx="6629401"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5" y="1398986"/>
            <a:ext cx="4648201"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4805" y="369972"/>
            <a:ext cx="2075689" cy="628996"/>
          </a:xfrm>
          <a:prstGeom prst="rect">
            <a:avLst/>
          </a:prstGeom>
        </p:spPr>
      </p:pic>
    </p:spTree>
    <p:extLst>
      <p:ext uri="{BB962C8B-B14F-4D97-AF65-F5344CB8AC3E}">
        <p14:creationId xmlns:p14="http://schemas.microsoft.com/office/powerpoint/2010/main" val="244175008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ubtitle 2"/>
          <p:cNvSpPr>
            <a:spLocks noGrp="1"/>
          </p:cNvSpPr>
          <p:nvPr>
            <p:ph type="subTitle" idx="10"/>
          </p:nvPr>
        </p:nvSpPr>
        <p:spPr>
          <a:xfrm>
            <a:off x="381001" y="57150"/>
            <a:ext cx="2667001"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2" y="461930"/>
            <a:ext cx="7543801"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157420325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850586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9"/>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6" y="1349378"/>
            <a:ext cx="5111749"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10" y="1349377"/>
            <a:ext cx="3084514"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9782836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82"/>
            <a:ext cx="8113714" cy="1021557"/>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6" y="2180035"/>
            <a:ext cx="8113714"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971581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4" y="1349379"/>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9"/>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2" y="457200"/>
            <a:ext cx="7543801"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1" y="137160"/>
            <a:ext cx="2667001"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410466381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2" y="457200"/>
            <a:ext cx="7543801"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1" y="137160"/>
            <a:ext cx="2667001"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159365403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061193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1" y="1349379"/>
            <a:ext cx="8458201"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Tree>
    <p:extLst>
      <p:ext uri="{BB962C8B-B14F-4D97-AF65-F5344CB8AC3E}">
        <p14:creationId xmlns:p14="http://schemas.microsoft.com/office/powerpoint/2010/main" val="9052831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ubtitle 2"/>
          <p:cNvSpPr>
            <a:spLocks noGrp="1"/>
          </p:cNvSpPr>
          <p:nvPr>
            <p:ph type="subTitle" idx="10"/>
          </p:nvPr>
        </p:nvSpPr>
        <p:spPr>
          <a:xfrm>
            <a:off x="381001" y="57150"/>
            <a:ext cx="2667001"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2" y="461930"/>
            <a:ext cx="7543801"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5" name="TextBox 4"/>
          <p:cNvSpPr txBox="1"/>
          <p:nvPr userDrawn="1"/>
        </p:nvSpPr>
        <p:spPr>
          <a:xfrm>
            <a:off x="3825616" y="3829050"/>
            <a:ext cx="1685141" cy="369332"/>
          </a:xfrm>
          <a:prstGeom prst="rect">
            <a:avLst/>
          </a:prstGeom>
          <a:noFill/>
        </p:spPr>
        <p:txBody>
          <a:bodyPr wrap="none" rtlCol="0">
            <a:spAutoFit/>
          </a:bodyPr>
          <a:lstStyle/>
          <a:p>
            <a:r>
              <a:rPr lang="en-US" sz="1800" dirty="0" smtClean="0">
                <a:solidFill>
                  <a:srgbClr val="000000">
                    <a:lumMod val="65000"/>
                    <a:lumOff val="35000"/>
                  </a:srgbClr>
                </a:solidFill>
                <a:hlinkClick r:id="rId2"/>
              </a:rPr>
              <a:t>www.iaasb.org</a:t>
            </a:r>
            <a:endParaRPr lang="en-US" sz="1800" dirty="0">
              <a:solidFill>
                <a:srgbClr val="000000">
                  <a:lumMod val="65000"/>
                  <a:lumOff val="35000"/>
                </a:srgbClr>
              </a:soli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6372" y="1644264"/>
            <a:ext cx="2651260" cy="803412"/>
          </a:xfrm>
          <a:prstGeom prst="rect">
            <a:avLst/>
          </a:prstGeom>
        </p:spPr>
      </p:pic>
      <p:sp>
        <p:nvSpPr>
          <p:cNvPr id="8" name="Rectangle 5"/>
          <p:cNvSpPr>
            <a:spLocks noChangeArrowheads="1"/>
          </p:cNvSpPr>
          <p:nvPr userDrawn="1"/>
        </p:nvSpPr>
        <p:spPr bwMode="auto">
          <a:xfrm flipH="1">
            <a:off x="381002" y="4572000"/>
            <a:ext cx="8763001" cy="46038"/>
          </a:xfrm>
          <a:prstGeom prst="rect">
            <a:avLst/>
          </a:prstGeom>
          <a:gradFill rotWithShape="1">
            <a:gsLst>
              <a:gs pos="0">
                <a:srgbClr val="D53D20"/>
              </a:gs>
              <a:gs pos="999">
                <a:srgbClr val="D53D20"/>
              </a:gs>
              <a:gs pos="100000">
                <a:srgbClr val="E58D2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solidFill>
                <a:srgbClr val="000000"/>
              </a:solidFill>
            </a:endParaRPr>
          </a:p>
        </p:txBody>
      </p:sp>
    </p:spTree>
    <p:extLst>
      <p:ext uri="{BB962C8B-B14F-4D97-AF65-F5344CB8AC3E}">
        <p14:creationId xmlns:p14="http://schemas.microsoft.com/office/powerpoint/2010/main" val="225388426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9"/>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6" y="1349378"/>
            <a:ext cx="5111749"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10" y="1349377"/>
            <a:ext cx="3084514"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82"/>
            <a:ext cx="8113714" cy="1021557"/>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6" y="2180035"/>
            <a:ext cx="8113714"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330276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4" y="1349379"/>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9"/>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2" y="457200"/>
            <a:ext cx="7543801"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1" y="137160"/>
            <a:ext cx="2667001"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7332838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2" y="457200"/>
            <a:ext cx="7543801"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1" y="137160"/>
            <a:ext cx="2667001"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00490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1" y="1349379"/>
            <a:ext cx="8458201"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2.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32" y="1737"/>
            <a:ext cx="9140971" cy="1255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5"/>
          <p:cNvSpPr>
            <a:spLocks noChangeArrowheads="1"/>
          </p:cNvSpPr>
          <p:nvPr/>
        </p:nvSpPr>
        <p:spPr bwMode="auto">
          <a:xfrm flipH="1">
            <a:off x="381002" y="4572000"/>
            <a:ext cx="8763001" cy="46038"/>
          </a:xfrm>
          <a:prstGeom prst="rect">
            <a:avLst/>
          </a:prstGeom>
          <a:gradFill rotWithShape="1">
            <a:gsLst>
              <a:gs pos="0">
                <a:srgbClr val="D53D20"/>
              </a:gs>
              <a:gs pos="999">
                <a:srgbClr val="D53D20"/>
              </a:gs>
              <a:gs pos="100000">
                <a:srgbClr val="E58D2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
        <p:nvSpPr>
          <p:cNvPr id="11268" name="Rectangle 2"/>
          <p:cNvSpPr>
            <a:spLocks noGrp="1" noChangeArrowheads="1"/>
          </p:cNvSpPr>
          <p:nvPr>
            <p:ph type="title"/>
          </p:nvPr>
        </p:nvSpPr>
        <p:spPr bwMode="auto">
          <a:xfrm>
            <a:off x="381002" y="461930"/>
            <a:ext cx="7543801"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1" y="1345876"/>
            <a:ext cx="8458201"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3"/>
          <p:cNvSpPr txBox="1">
            <a:spLocks noGrp="1"/>
          </p:cNvSpPr>
          <p:nvPr/>
        </p:nvSpPr>
        <p:spPr bwMode="auto">
          <a:xfrm>
            <a:off x="6424622"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endParaRPr lang="en-US" sz="800" dirty="0" smtClean="0">
              <a:solidFill>
                <a:schemeClr val="bg2"/>
              </a:solidFill>
              <a:cs typeface="MS PGothic" charset="0"/>
            </a:endParaRP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1003" y="4732816"/>
            <a:ext cx="1037844" cy="314498"/>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32" y="1737"/>
            <a:ext cx="9140971" cy="1255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5"/>
          <p:cNvSpPr>
            <a:spLocks noChangeArrowheads="1"/>
          </p:cNvSpPr>
          <p:nvPr/>
        </p:nvSpPr>
        <p:spPr bwMode="auto">
          <a:xfrm flipH="1">
            <a:off x="381002" y="4572000"/>
            <a:ext cx="8763001" cy="46038"/>
          </a:xfrm>
          <a:prstGeom prst="rect">
            <a:avLst/>
          </a:prstGeom>
          <a:gradFill rotWithShape="1">
            <a:gsLst>
              <a:gs pos="0">
                <a:srgbClr val="D53D20"/>
              </a:gs>
              <a:gs pos="999">
                <a:srgbClr val="D53D20"/>
              </a:gs>
              <a:gs pos="100000">
                <a:srgbClr val="E58D2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solidFill>
                <a:srgbClr val="000000"/>
              </a:solidFill>
            </a:endParaRPr>
          </a:p>
        </p:txBody>
      </p:sp>
      <p:sp>
        <p:nvSpPr>
          <p:cNvPr id="11268" name="Rectangle 2"/>
          <p:cNvSpPr>
            <a:spLocks noGrp="1" noChangeArrowheads="1"/>
          </p:cNvSpPr>
          <p:nvPr>
            <p:ph type="title"/>
          </p:nvPr>
        </p:nvSpPr>
        <p:spPr bwMode="auto">
          <a:xfrm>
            <a:off x="381002" y="461930"/>
            <a:ext cx="7543801"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1" y="1345876"/>
            <a:ext cx="8458201"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22"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rgbClr val="808080"/>
                </a:solidFill>
                <a:cs typeface="MS PGothic" charset="0"/>
              </a:rPr>
              <a:t>Page </a:t>
            </a:r>
            <a:fld id="{95158037-59F0-9C4B-B231-1C776117AADA}" type="slidenum">
              <a:rPr lang="en-US" sz="800" smtClean="0">
                <a:solidFill>
                  <a:srgbClr val="808080"/>
                </a:solidFill>
              </a:rPr>
              <a:pPr algn="r">
                <a:defRPr/>
              </a:pPr>
              <a:t>‹#›</a:t>
            </a:fld>
            <a:endParaRPr lang="en-US" sz="800" dirty="0" smtClean="0">
              <a:solidFill>
                <a:srgbClr val="808080"/>
              </a:solidFill>
              <a:cs typeface="MS PGothic" charset="0"/>
            </a:endParaRP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1003" y="4732816"/>
            <a:ext cx="1037844" cy="314498"/>
          </a:xfrm>
          <a:prstGeom prst="rect">
            <a:avLst/>
          </a:prstGeom>
        </p:spPr>
      </p:pic>
    </p:spTree>
    <p:extLst>
      <p:ext uri="{BB962C8B-B14F-4D97-AF65-F5344CB8AC3E}">
        <p14:creationId xmlns:p14="http://schemas.microsoft.com/office/powerpoint/2010/main" val="895241305"/>
      </p:ext>
    </p:extLst>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r>
              <a:rPr lang="en-US" dirty="0" smtClean="0">
                <a:latin typeface="Arial" charset="0"/>
              </a:rPr>
              <a:t>Auditor Reporting</a:t>
            </a:r>
            <a:endParaRPr lang="en-US" dirty="0">
              <a:latin typeface="Arial" charset="0"/>
            </a:endParaRPr>
          </a:p>
        </p:txBody>
      </p:sp>
      <p:sp>
        <p:nvSpPr>
          <p:cNvPr id="3" name="Subtitle 2"/>
          <p:cNvSpPr>
            <a:spLocks noGrp="1"/>
          </p:cNvSpPr>
          <p:nvPr>
            <p:ph type="subTitle" idx="1"/>
          </p:nvPr>
        </p:nvSpPr>
        <p:spPr>
          <a:xfrm>
            <a:off x="4038600" y="2419350"/>
            <a:ext cx="4876800" cy="1619250"/>
          </a:xfrm>
        </p:spPr>
        <p:txBody>
          <a:bodyPr/>
          <a:lstStyle/>
          <a:p>
            <a:endParaRPr lang="en-US" dirty="0" smtClean="0">
              <a:latin typeface="Arial" charset="0"/>
            </a:endParaRPr>
          </a:p>
          <a:p>
            <a:r>
              <a:rPr lang="en-US" dirty="0" smtClean="0">
                <a:latin typeface="Arial" charset="0"/>
              </a:rPr>
              <a:t>Dan Montgomery, IAASB Deputy Chair and Auditor Reporting TF Chair</a:t>
            </a:r>
          </a:p>
          <a:p>
            <a:r>
              <a:rPr lang="en-US" dirty="0" smtClean="0">
                <a:latin typeface="Arial" charset="0"/>
              </a:rPr>
              <a:t>Bruce Winter, IAASB Member and ISA 700 Drafting Team Chair</a:t>
            </a:r>
          </a:p>
          <a:p>
            <a:endParaRPr lang="en-US" dirty="0" smtClean="0">
              <a:latin typeface="Arial" charset="0"/>
            </a:endParaRPr>
          </a:p>
          <a:p>
            <a:r>
              <a:rPr lang="en-US" dirty="0" smtClean="0">
                <a:latin typeface="Arial" charset="0"/>
              </a:rPr>
              <a:t>IAASB Consultative Advisory Group </a:t>
            </a:r>
          </a:p>
          <a:p>
            <a:pPr>
              <a:spcBef>
                <a:spcPts val="336"/>
              </a:spcBef>
            </a:pPr>
            <a:r>
              <a:rPr lang="en-US" dirty="0" smtClean="0">
                <a:latin typeface="Arial" charset="0"/>
              </a:rPr>
              <a:t>April 8–9, 2013</a:t>
            </a:r>
          </a:p>
          <a:p>
            <a:endParaRPr lang="en-US" dirty="0" smtClean="0">
              <a:latin typeface="Arial" charset="0"/>
            </a:endParaRPr>
          </a:p>
          <a:p>
            <a:r>
              <a:rPr lang="en-US" dirty="0" smtClean="0"/>
              <a:t>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381001" y="590550"/>
            <a:ext cx="7543801" cy="457200"/>
          </a:xfrm>
        </p:spPr>
        <p:txBody>
          <a:bodyPr/>
          <a:lstStyle/>
          <a:p>
            <a:r>
              <a:rPr lang="en-US" dirty="0" smtClean="0"/>
              <a:t>Presentation of the Auditor’s Report</a:t>
            </a:r>
          </a:p>
        </p:txBody>
      </p:sp>
      <p:sp>
        <p:nvSpPr>
          <p:cNvPr id="9218" name="Subtitle 3"/>
          <p:cNvSpPr>
            <a:spLocks noGrp="1"/>
          </p:cNvSpPr>
          <p:nvPr>
            <p:ph type="subTitle" idx="10"/>
          </p:nvPr>
        </p:nvSpPr>
        <p:spPr>
          <a:xfrm>
            <a:off x="152405" y="114300"/>
            <a:ext cx="4495801" cy="285750"/>
          </a:xfrm>
        </p:spPr>
        <p:txBody>
          <a:bodyPr/>
          <a:lstStyle/>
          <a:p>
            <a:r>
              <a:rPr lang="nl-NL" dirty="0" smtClean="0"/>
              <a:t> </a:t>
            </a:r>
          </a:p>
        </p:txBody>
      </p:sp>
      <p:sp>
        <p:nvSpPr>
          <p:cNvPr id="8195" name="Content Placeholder 4"/>
          <p:cNvSpPr>
            <a:spLocks noGrp="1"/>
          </p:cNvSpPr>
          <p:nvPr>
            <p:ph idx="1"/>
          </p:nvPr>
        </p:nvSpPr>
        <p:spPr>
          <a:xfrm>
            <a:off x="304800" y="1276350"/>
            <a:ext cx="8763001" cy="3752850"/>
          </a:xfrm>
        </p:spPr>
        <p:txBody>
          <a:bodyPr/>
          <a:lstStyle/>
          <a:p>
            <a:pPr marL="342900" lvl="1" indent="-342900">
              <a:spcBef>
                <a:spcPts val="600"/>
              </a:spcBef>
              <a:buFontTx/>
              <a:buChar char="•"/>
            </a:pPr>
            <a:r>
              <a:rPr lang="en-US" sz="2400" dirty="0" smtClean="0">
                <a:solidFill>
                  <a:srgbClr val="595959"/>
                </a:solidFill>
              </a:rPr>
              <a:t>Ordering of elements within the report will not be mandated</a:t>
            </a:r>
          </a:p>
          <a:p>
            <a:pPr marL="742950" lvl="2" indent="-342900">
              <a:spcBef>
                <a:spcPts val="600"/>
              </a:spcBef>
              <a:buFont typeface="Arial" pitchFamily="34" charset="0"/>
              <a:buChar char="–"/>
            </a:pPr>
            <a:r>
              <a:rPr lang="en-US" sz="2000" dirty="0" smtClean="0">
                <a:solidFill>
                  <a:srgbClr val="595959"/>
                </a:solidFill>
              </a:rPr>
              <a:t>But illustrative report represents IAASB’s preferred presentation, and requirements also structured in this manner </a:t>
            </a:r>
          </a:p>
          <a:p>
            <a:pPr marL="742950" lvl="2" indent="-342900">
              <a:spcBef>
                <a:spcPts val="600"/>
              </a:spcBef>
              <a:buFont typeface="Arial" pitchFamily="34" charset="0"/>
              <a:buChar char="–"/>
            </a:pPr>
            <a:r>
              <a:rPr lang="en-US" sz="2000" dirty="0" smtClean="0">
                <a:solidFill>
                  <a:srgbClr val="595959"/>
                </a:solidFill>
              </a:rPr>
              <a:t>Flexibility in extant ISA 700 when law or regulation prescribes a specific layout or wording for the auditor’s report retained</a:t>
            </a:r>
            <a:endParaRPr lang="en-US" sz="2000" dirty="0">
              <a:solidFill>
                <a:srgbClr val="595959"/>
              </a:solidFill>
            </a:endParaRPr>
          </a:p>
          <a:p>
            <a:pPr marL="342900" lvl="1" indent="-342900">
              <a:spcBef>
                <a:spcPts val="600"/>
              </a:spcBef>
              <a:buFontTx/>
              <a:buChar char="•"/>
            </a:pPr>
            <a:r>
              <a:rPr lang="en-US" sz="2400" dirty="0" smtClean="0">
                <a:solidFill>
                  <a:srgbClr val="595959"/>
                </a:solidFill>
              </a:rPr>
              <a:t>Explicit statement of compliance with relevant ethical requirements will be required</a:t>
            </a:r>
          </a:p>
          <a:p>
            <a:pPr marL="742950" lvl="2" indent="-342900">
              <a:spcBef>
                <a:spcPts val="600"/>
              </a:spcBef>
              <a:buFont typeface="Arial" pitchFamily="34" charset="0"/>
              <a:buChar char="–"/>
            </a:pPr>
            <a:r>
              <a:rPr lang="en-US" sz="2000" dirty="0" smtClean="0">
                <a:solidFill>
                  <a:srgbClr val="595959"/>
                </a:solidFill>
              </a:rPr>
              <a:t>But no ISA requirement to name the relevant ethical requirements or disclose breaches of independence requirements </a:t>
            </a:r>
            <a:endParaRPr lang="en-US" sz="2000" dirty="0">
              <a:solidFill>
                <a:srgbClr val="595959"/>
              </a:solidFill>
            </a:endParaRPr>
          </a:p>
        </p:txBody>
      </p:sp>
      <p:sp>
        <p:nvSpPr>
          <p:cNvPr id="5" name="Subtitle 3"/>
          <p:cNvSpPr txBox="1">
            <a:spLocks/>
          </p:cNvSpPr>
          <p:nvPr/>
        </p:nvSpPr>
        <p:spPr bwMode="auto">
          <a:xfrm>
            <a:off x="381000" y="114300"/>
            <a:ext cx="4191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lgn="l" rtl="0" eaLnBrk="1" fontAlgn="base" hangingPunct="1">
              <a:spcBef>
                <a:spcPct val="20000"/>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ct val="20000"/>
              </a:spcBef>
              <a:spcAft>
                <a:spcPct val="0"/>
              </a:spcAft>
              <a:buNone/>
              <a:defRPr>
                <a:solidFill>
                  <a:schemeClr val="tx2">
                    <a:lumMod val="65000"/>
                    <a:lumOff val="35000"/>
                  </a:schemeClr>
                </a:solidFill>
                <a:latin typeface="+mn-lt"/>
                <a:ea typeface="ＭＳ Ｐゴシック" charset="0"/>
                <a:cs typeface="+mn-cs"/>
              </a:defRPr>
            </a:lvl2pPr>
            <a:lvl3pPr marL="914400" indent="0" algn="ctr" rtl="0" eaLnBrk="1" fontAlgn="base" hangingPunct="1">
              <a:spcBef>
                <a:spcPct val="20000"/>
              </a:spcBef>
              <a:spcAft>
                <a:spcPct val="0"/>
              </a:spcAft>
              <a:buNone/>
              <a:defRPr sz="1600">
                <a:solidFill>
                  <a:schemeClr val="tx2">
                    <a:lumMod val="65000"/>
                    <a:lumOff val="35000"/>
                  </a:schemeClr>
                </a:solidFill>
                <a:latin typeface="+mn-lt"/>
                <a:ea typeface="ＭＳ Ｐゴシック" charset="0"/>
                <a:cs typeface="+mn-cs"/>
              </a:defRPr>
            </a:lvl3pPr>
            <a:lvl4pPr marL="1371600" indent="0" algn="ctr" rtl="0" eaLnBrk="1" fontAlgn="base" hangingPunct="1">
              <a:spcBef>
                <a:spcPct val="20000"/>
              </a:spcBef>
              <a:spcAft>
                <a:spcPct val="0"/>
              </a:spcAft>
              <a:buNone/>
              <a:defRPr sz="1400">
                <a:solidFill>
                  <a:schemeClr val="tx2">
                    <a:lumMod val="65000"/>
                    <a:lumOff val="35000"/>
                  </a:schemeClr>
                </a:solidFill>
                <a:latin typeface="+mn-lt"/>
                <a:ea typeface="ＭＳ Ｐゴシック" charset="0"/>
                <a:cs typeface="+mn-cs"/>
              </a:defRPr>
            </a:lvl4pPr>
            <a:lvl5pPr marL="1828800" indent="0" algn="ctr" rtl="0" eaLnBrk="1" fontAlgn="base" hangingPunct="1">
              <a:spcBef>
                <a:spcPct val="20000"/>
              </a:spcBef>
              <a:spcAft>
                <a:spcPct val="0"/>
              </a:spcAft>
              <a:buNone/>
              <a:defRPr sz="12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pPr>
              <a:tabLst>
                <a:tab pos="1654175" algn="l"/>
                <a:tab pos="1658938" algn="l"/>
              </a:tabLst>
            </a:pPr>
            <a:r>
              <a:rPr lang="en-US" dirty="0" smtClean="0"/>
              <a:t>Clarifications and Transparency Improvements</a:t>
            </a:r>
            <a:endParaRPr lang="en-US" dirty="0"/>
          </a:p>
        </p:txBody>
      </p:sp>
    </p:spTree>
    <p:extLst>
      <p:ext uri="{BB962C8B-B14F-4D97-AF65-F5344CB8AC3E}">
        <p14:creationId xmlns:p14="http://schemas.microsoft.com/office/powerpoint/2010/main" val="58273422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381001" y="590550"/>
            <a:ext cx="7543801" cy="457200"/>
          </a:xfrm>
        </p:spPr>
        <p:txBody>
          <a:bodyPr/>
          <a:lstStyle/>
          <a:p>
            <a:r>
              <a:rPr lang="en-US" dirty="0" smtClean="0"/>
              <a:t>Enhanced Descriptions of Responsibilities</a:t>
            </a:r>
          </a:p>
        </p:txBody>
      </p:sp>
      <p:sp>
        <p:nvSpPr>
          <p:cNvPr id="9218" name="Subtitle 3"/>
          <p:cNvSpPr>
            <a:spLocks noGrp="1"/>
          </p:cNvSpPr>
          <p:nvPr>
            <p:ph type="subTitle" idx="10"/>
          </p:nvPr>
        </p:nvSpPr>
        <p:spPr>
          <a:xfrm>
            <a:off x="152405" y="114300"/>
            <a:ext cx="4495801" cy="285750"/>
          </a:xfrm>
        </p:spPr>
        <p:txBody>
          <a:bodyPr/>
          <a:lstStyle/>
          <a:p>
            <a:r>
              <a:rPr lang="nl-NL" dirty="0" smtClean="0"/>
              <a:t> </a:t>
            </a:r>
          </a:p>
        </p:txBody>
      </p:sp>
      <p:sp>
        <p:nvSpPr>
          <p:cNvPr id="8195" name="Content Placeholder 4"/>
          <p:cNvSpPr>
            <a:spLocks noGrp="1"/>
          </p:cNvSpPr>
          <p:nvPr>
            <p:ph idx="1"/>
          </p:nvPr>
        </p:nvSpPr>
        <p:spPr>
          <a:xfrm>
            <a:off x="351970" y="1333500"/>
            <a:ext cx="8763001" cy="3752850"/>
          </a:xfrm>
        </p:spPr>
        <p:txBody>
          <a:bodyPr/>
          <a:lstStyle/>
          <a:p>
            <a:pPr marL="342900" lvl="1" indent="-342900">
              <a:spcBef>
                <a:spcPts val="600"/>
              </a:spcBef>
              <a:buFontTx/>
              <a:buChar char="•"/>
            </a:pPr>
            <a:r>
              <a:rPr lang="en-US" sz="2400" dirty="0" smtClean="0">
                <a:solidFill>
                  <a:srgbClr val="595959"/>
                </a:solidFill>
              </a:rPr>
              <a:t>Specific wording would be required to describe the auditor’s responsibilities</a:t>
            </a:r>
          </a:p>
          <a:p>
            <a:pPr marL="342900" lvl="1" indent="-342900">
              <a:spcBef>
                <a:spcPts val="600"/>
              </a:spcBef>
              <a:buFontTx/>
              <a:buChar char="•"/>
            </a:pPr>
            <a:r>
              <a:rPr lang="en-US" sz="2400" dirty="0" smtClean="0">
                <a:solidFill>
                  <a:srgbClr val="595959"/>
                </a:solidFill>
              </a:rPr>
              <a:t>Auditors permitted to include description of the auditor’s responsibility in an Appendix to the auditor’s report  </a:t>
            </a:r>
          </a:p>
          <a:p>
            <a:pPr marL="742950" lvl="2" indent="-342900">
              <a:spcBef>
                <a:spcPts val="600"/>
              </a:spcBef>
              <a:buFont typeface="Arial" pitchFamily="34" charset="0"/>
              <a:buChar char="–"/>
            </a:pPr>
            <a:r>
              <a:rPr lang="en-US" sz="2000" dirty="0" smtClean="0">
                <a:solidFill>
                  <a:srgbClr val="595959"/>
                </a:solidFill>
              </a:rPr>
              <a:t>ISA also addresses circumstances where law, regulation or national auditing standards allow for it to be relocated to a website</a:t>
            </a:r>
          </a:p>
        </p:txBody>
      </p:sp>
      <p:sp>
        <p:nvSpPr>
          <p:cNvPr id="5" name="Subtitle 3"/>
          <p:cNvSpPr txBox="1">
            <a:spLocks/>
          </p:cNvSpPr>
          <p:nvPr/>
        </p:nvSpPr>
        <p:spPr bwMode="auto">
          <a:xfrm>
            <a:off x="381000" y="114300"/>
            <a:ext cx="3886200"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lgn="l" rtl="0" eaLnBrk="1" fontAlgn="base" hangingPunct="1">
              <a:spcBef>
                <a:spcPct val="20000"/>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ct val="20000"/>
              </a:spcBef>
              <a:spcAft>
                <a:spcPct val="0"/>
              </a:spcAft>
              <a:buNone/>
              <a:defRPr>
                <a:solidFill>
                  <a:schemeClr val="tx2">
                    <a:lumMod val="65000"/>
                    <a:lumOff val="35000"/>
                  </a:schemeClr>
                </a:solidFill>
                <a:latin typeface="+mn-lt"/>
                <a:ea typeface="ＭＳ Ｐゴシック" charset="0"/>
                <a:cs typeface="+mn-cs"/>
              </a:defRPr>
            </a:lvl2pPr>
            <a:lvl3pPr marL="914400" indent="0" algn="ctr" rtl="0" eaLnBrk="1" fontAlgn="base" hangingPunct="1">
              <a:spcBef>
                <a:spcPct val="20000"/>
              </a:spcBef>
              <a:spcAft>
                <a:spcPct val="0"/>
              </a:spcAft>
              <a:buNone/>
              <a:defRPr sz="1600">
                <a:solidFill>
                  <a:schemeClr val="tx2">
                    <a:lumMod val="65000"/>
                    <a:lumOff val="35000"/>
                  </a:schemeClr>
                </a:solidFill>
                <a:latin typeface="+mn-lt"/>
                <a:ea typeface="ＭＳ Ｐゴシック" charset="0"/>
                <a:cs typeface="+mn-cs"/>
              </a:defRPr>
            </a:lvl3pPr>
            <a:lvl4pPr marL="1371600" indent="0" algn="ctr" rtl="0" eaLnBrk="1" fontAlgn="base" hangingPunct="1">
              <a:spcBef>
                <a:spcPct val="20000"/>
              </a:spcBef>
              <a:spcAft>
                <a:spcPct val="0"/>
              </a:spcAft>
              <a:buNone/>
              <a:defRPr sz="1400">
                <a:solidFill>
                  <a:schemeClr val="tx2">
                    <a:lumMod val="65000"/>
                    <a:lumOff val="35000"/>
                  </a:schemeClr>
                </a:solidFill>
                <a:latin typeface="+mn-lt"/>
                <a:ea typeface="ＭＳ Ｐゴシック" charset="0"/>
                <a:cs typeface="+mn-cs"/>
              </a:defRPr>
            </a:lvl4pPr>
            <a:lvl5pPr marL="1828800" indent="0" algn="ctr" rtl="0" eaLnBrk="1" fontAlgn="base" hangingPunct="1">
              <a:spcBef>
                <a:spcPct val="20000"/>
              </a:spcBef>
              <a:spcAft>
                <a:spcPct val="0"/>
              </a:spcAft>
              <a:buNone/>
              <a:defRPr sz="12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pPr>
              <a:tabLst>
                <a:tab pos="1654175" algn="l"/>
                <a:tab pos="1658938" algn="l"/>
              </a:tabLst>
            </a:pPr>
            <a:r>
              <a:rPr lang="en-US" dirty="0" smtClean="0"/>
              <a:t>Clarifications and Transparency Improvements</a:t>
            </a:r>
            <a:endParaRPr lang="en-US" dirty="0"/>
          </a:p>
        </p:txBody>
      </p:sp>
    </p:spTree>
    <p:extLst>
      <p:ext uri="{BB962C8B-B14F-4D97-AF65-F5344CB8AC3E}">
        <p14:creationId xmlns:p14="http://schemas.microsoft.com/office/powerpoint/2010/main" val="403960947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381001" y="590550"/>
            <a:ext cx="7543801" cy="457200"/>
          </a:xfrm>
        </p:spPr>
        <p:txBody>
          <a:bodyPr/>
          <a:lstStyle/>
          <a:p>
            <a:r>
              <a:rPr lang="en-US" dirty="0" smtClean="0"/>
              <a:t>Disclosure of Engagement Partner’s (EP) Name</a:t>
            </a:r>
          </a:p>
        </p:txBody>
      </p:sp>
      <p:sp>
        <p:nvSpPr>
          <p:cNvPr id="9218" name="Subtitle 3"/>
          <p:cNvSpPr>
            <a:spLocks noGrp="1"/>
          </p:cNvSpPr>
          <p:nvPr>
            <p:ph type="subTitle" idx="10"/>
          </p:nvPr>
        </p:nvSpPr>
        <p:spPr>
          <a:xfrm>
            <a:off x="152405" y="114300"/>
            <a:ext cx="4495801" cy="285750"/>
          </a:xfrm>
        </p:spPr>
        <p:txBody>
          <a:bodyPr/>
          <a:lstStyle/>
          <a:p>
            <a:r>
              <a:rPr lang="nl-NL" dirty="0" smtClean="0"/>
              <a:t> </a:t>
            </a:r>
          </a:p>
        </p:txBody>
      </p:sp>
      <p:sp>
        <p:nvSpPr>
          <p:cNvPr id="8195" name="Content Placeholder 4"/>
          <p:cNvSpPr>
            <a:spLocks noGrp="1"/>
          </p:cNvSpPr>
          <p:nvPr>
            <p:ph idx="1"/>
          </p:nvPr>
        </p:nvSpPr>
        <p:spPr>
          <a:xfrm>
            <a:off x="351970" y="1333500"/>
            <a:ext cx="8763001" cy="3752850"/>
          </a:xfrm>
        </p:spPr>
        <p:txBody>
          <a:bodyPr/>
          <a:lstStyle/>
          <a:p>
            <a:pPr marL="342900" lvl="1" indent="-342900">
              <a:spcBef>
                <a:spcPts val="600"/>
              </a:spcBef>
              <a:buFontTx/>
              <a:buChar char="•"/>
            </a:pPr>
            <a:r>
              <a:rPr lang="en-US" sz="2400" dirty="0">
                <a:solidFill>
                  <a:srgbClr val="595959"/>
                </a:solidFill>
              </a:rPr>
              <a:t>Recommendation that for </a:t>
            </a:r>
            <a:r>
              <a:rPr lang="en-US" sz="2400" u="sng" dirty="0">
                <a:solidFill>
                  <a:srgbClr val="595959"/>
                </a:solidFill>
              </a:rPr>
              <a:t>listed entities</a:t>
            </a:r>
            <a:r>
              <a:rPr lang="en-US" sz="2400" dirty="0">
                <a:solidFill>
                  <a:srgbClr val="595959"/>
                </a:solidFill>
              </a:rPr>
              <a:t> the EP’s name should be available to users of the financial statements </a:t>
            </a:r>
          </a:p>
          <a:p>
            <a:pPr marL="742950" lvl="2" indent="-342900">
              <a:spcBef>
                <a:spcPts val="600"/>
              </a:spcBef>
              <a:buFont typeface="Arial" pitchFamily="34" charset="0"/>
              <a:buChar char="–"/>
            </a:pPr>
            <a:r>
              <a:rPr lang="en-US" sz="2000" dirty="0">
                <a:solidFill>
                  <a:srgbClr val="595959"/>
                </a:solidFill>
              </a:rPr>
              <a:t>If otherwise unavailable publicly, the name of the EP would be required to be disclosed in the auditor’s </a:t>
            </a:r>
            <a:r>
              <a:rPr lang="en-US" sz="2000" dirty="0" smtClean="0">
                <a:solidFill>
                  <a:srgbClr val="595959"/>
                </a:solidFill>
              </a:rPr>
              <a:t>report</a:t>
            </a:r>
          </a:p>
          <a:p>
            <a:pPr marL="742950" lvl="2" indent="-342900">
              <a:spcBef>
                <a:spcPts val="600"/>
              </a:spcBef>
              <a:buFont typeface="Arial" pitchFamily="34" charset="0"/>
              <a:buChar char="–"/>
            </a:pPr>
            <a:r>
              <a:rPr lang="en-US" sz="2000" dirty="0" smtClean="0">
                <a:solidFill>
                  <a:srgbClr val="595959"/>
                </a:solidFill>
              </a:rPr>
              <a:t>Law, regulation or national auditing standards may require disclosure of the name of the EP for other entities, including PIEs</a:t>
            </a:r>
            <a:endParaRPr lang="en-US" sz="2000" dirty="0">
              <a:solidFill>
                <a:srgbClr val="595959"/>
              </a:solidFill>
            </a:endParaRPr>
          </a:p>
          <a:p>
            <a:pPr marL="342900" lvl="1" indent="-342900">
              <a:spcBef>
                <a:spcPts val="600"/>
              </a:spcBef>
              <a:buFontTx/>
              <a:buChar char="•"/>
            </a:pPr>
            <a:r>
              <a:rPr lang="en-US" sz="2200" dirty="0" smtClean="0">
                <a:solidFill>
                  <a:srgbClr val="595959"/>
                </a:solidFill>
              </a:rPr>
              <a:t>Seen as a balance between the public </a:t>
            </a:r>
            <a:r>
              <a:rPr lang="en-US" sz="2200" dirty="0">
                <a:solidFill>
                  <a:srgbClr val="595959"/>
                </a:solidFill>
              </a:rPr>
              <a:t>interest argument for having the name of the EP available in the public domain and </a:t>
            </a:r>
            <a:r>
              <a:rPr lang="en-US" sz="2200" dirty="0" smtClean="0">
                <a:solidFill>
                  <a:srgbClr val="595959"/>
                </a:solidFill>
              </a:rPr>
              <a:t>legitimate </a:t>
            </a:r>
            <a:r>
              <a:rPr lang="en-US" sz="2200" dirty="0">
                <a:solidFill>
                  <a:srgbClr val="595959"/>
                </a:solidFill>
              </a:rPr>
              <a:t>concerns related to auditor </a:t>
            </a:r>
            <a:r>
              <a:rPr lang="en-US" sz="2200" dirty="0" smtClean="0">
                <a:solidFill>
                  <a:srgbClr val="595959"/>
                </a:solidFill>
              </a:rPr>
              <a:t>liability</a:t>
            </a:r>
            <a:r>
              <a:rPr lang="en-US" sz="2000" dirty="0" smtClean="0">
                <a:solidFill>
                  <a:srgbClr val="595959"/>
                </a:solidFill>
              </a:rPr>
              <a:t> </a:t>
            </a:r>
            <a:endParaRPr lang="en-US" sz="2000" dirty="0">
              <a:solidFill>
                <a:srgbClr val="595959"/>
              </a:solidFill>
            </a:endParaRPr>
          </a:p>
          <a:p>
            <a:pPr marL="742950" lvl="2" indent="-342900">
              <a:spcBef>
                <a:spcPts val="600"/>
              </a:spcBef>
              <a:buFont typeface="Arial" pitchFamily="34" charset="0"/>
              <a:buChar char="–"/>
            </a:pPr>
            <a:endParaRPr lang="en-US" sz="2000" dirty="0" smtClean="0">
              <a:solidFill>
                <a:srgbClr val="595959"/>
              </a:solidFill>
            </a:endParaRPr>
          </a:p>
        </p:txBody>
      </p:sp>
      <p:sp>
        <p:nvSpPr>
          <p:cNvPr id="5" name="Subtitle 3"/>
          <p:cNvSpPr txBox="1">
            <a:spLocks/>
          </p:cNvSpPr>
          <p:nvPr/>
        </p:nvSpPr>
        <p:spPr bwMode="auto">
          <a:xfrm>
            <a:off x="381000" y="114300"/>
            <a:ext cx="3886200"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lgn="l" rtl="0" eaLnBrk="1" fontAlgn="base" hangingPunct="1">
              <a:spcBef>
                <a:spcPct val="20000"/>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ct val="20000"/>
              </a:spcBef>
              <a:spcAft>
                <a:spcPct val="0"/>
              </a:spcAft>
              <a:buNone/>
              <a:defRPr>
                <a:solidFill>
                  <a:schemeClr val="tx2">
                    <a:lumMod val="65000"/>
                    <a:lumOff val="35000"/>
                  </a:schemeClr>
                </a:solidFill>
                <a:latin typeface="+mn-lt"/>
                <a:ea typeface="ＭＳ Ｐゴシック" charset="0"/>
                <a:cs typeface="+mn-cs"/>
              </a:defRPr>
            </a:lvl2pPr>
            <a:lvl3pPr marL="914400" indent="0" algn="ctr" rtl="0" eaLnBrk="1" fontAlgn="base" hangingPunct="1">
              <a:spcBef>
                <a:spcPct val="20000"/>
              </a:spcBef>
              <a:spcAft>
                <a:spcPct val="0"/>
              </a:spcAft>
              <a:buNone/>
              <a:defRPr sz="1600">
                <a:solidFill>
                  <a:schemeClr val="tx2">
                    <a:lumMod val="65000"/>
                    <a:lumOff val="35000"/>
                  </a:schemeClr>
                </a:solidFill>
                <a:latin typeface="+mn-lt"/>
                <a:ea typeface="ＭＳ Ｐゴシック" charset="0"/>
                <a:cs typeface="+mn-cs"/>
              </a:defRPr>
            </a:lvl3pPr>
            <a:lvl4pPr marL="1371600" indent="0" algn="ctr" rtl="0" eaLnBrk="1" fontAlgn="base" hangingPunct="1">
              <a:spcBef>
                <a:spcPct val="20000"/>
              </a:spcBef>
              <a:spcAft>
                <a:spcPct val="0"/>
              </a:spcAft>
              <a:buNone/>
              <a:defRPr sz="1400">
                <a:solidFill>
                  <a:schemeClr val="tx2">
                    <a:lumMod val="65000"/>
                    <a:lumOff val="35000"/>
                  </a:schemeClr>
                </a:solidFill>
                <a:latin typeface="+mn-lt"/>
                <a:ea typeface="ＭＳ Ｐゴシック" charset="0"/>
                <a:cs typeface="+mn-cs"/>
              </a:defRPr>
            </a:lvl4pPr>
            <a:lvl5pPr marL="1828800" indent="0" algn="ctr" rtl="0" eaLnBrk="1" fontAlgn="base" hangingPunct="1">
              <a:spcBef>
                <a:spcPct val="20000"/>
              </a:spcBef>
              <a:spcAft>
                <a:spcPct val="0"/>
              </a:spcAft>
              <a:buNone/>
              <a:defRPr sz="12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pPr>
              <a:tabLst>
                <a:tab pos="1654175" algn="l"/>
                <a:tab pos="1658938" algn="l"/>
              </a:tabLst>
            </a:pPr>
            <a:r>
              <a:rPr lang="en-US" dirty="0" smtClean="0"/>
              <a:t>Clarifications and Transparency Improvements</a:t>
            </a:r>
            <a:endParaRPr lang="en-US" dirty="0"/>
          </a:p>
        </p:txBody>
      </p:sp>
    </p:spTree>
    <p:extLst>
      <p:ext uri="{BB962C8B-B14F-4D97-AF65-F5344CB8AC3E}">
        <p14:creationId xmlns:p14="http://schemas.microsoft.com/office/powerpoint/2010/main" val="2252863110"/>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04800" y="1352550"/>
            <a:ext cx="8686800" cy="3352800"/>
          </a:xfrm>
        </p:spPr>
        <p:txBody>
          <a:bodyPr/>
          <a:lstStyle/>
          <a:p>
            <a:pPr marL="0" indent="0" algn="ctr">
              <a:buClr>
                <a:schemeClr val="tx2">
                  <a:lumMod val="65000"/>
                  <a:lumOff val="35000"/>
                </a:schemeClr>
              </a:buClr>
              <a:buNone/>
              <a:defRPr/>
            </a:pPr>
            <a:endParaRPr lang="en-US" sz="2200" dirty="0" smtClean="0"/>
          </a:p>
          <a:p>
            <a:pPr marL="0" indent="0" algn="ctr">
              <a:buClr>
                <a:schemeClr val="tx2">
                  <a:lumMod val="65000"/>
                  <a:lumOff val="35000"/>
                </a:schemeClr>
              </a:buClr>
              <a:buNone/>
              <a:defRPr/>
            </a:pPr>
            <a:endParaRPr lang="en-US" sz="2200" dirty="0" smtClean="0"/>
          </a:p>
          <a:p>
            <a:pPr marL="0" indent="0" algn="ctr">
              <a:buClr>
                <a:schemeClr val="tx2">
                  <a:lumMod val="65000"/>
                  <a:lumOff val="35000"/>
                </a:schemeClr>
              </a:buClr>
              <a:buNone/>
              <a:defRPr/>
            </a:pPr>
            <a:endParaRPr lang="en-US" sz="2200" dirty="0"/>
          </a:p>
          <a:p>
            <a:pPr marL="0" indent="0" algn="ctr">
              <a:buNone/>
            </a:pPr>
            <a:r>
              <a:rPr lang="en-US" sz="2200" dirty="0" smtClean="0"/>
              <a:t>Going Concern</a:t>
            </a:r>
          </a:p>
          <a:p>
            <a:pPr marL="0" indent="0" algn="ctr">
              <a:buClr>
                <a:schemeClr val="tx2">
                  <a:lumMod val="65000"/>
                  <a:lumOff val="35000"/>
                </a:schemeClr>
              </a:buClr>
              <a:buNone/>
              <a:defRPr/>
            </a:pPr>
            <a:r>
              <a:rPr lang="en-US" sz="2200" dirty="0" smtClean="0">
                <a:latin typeface="Arial" charset="0"/>
              </a:rPr>
              <a:t>Bruce Winter</a:t>
            </a:r>
            <a:endParaRPr lang="en-US" sz="2000" dirty="0" smtClean="0">
              <a:latin typeface="Arial" charset="0"/>
            </a:endParaRPr>
          </a:p>
        </p:txBody>
      </p:sp>
      <p:sp>
        <p:nvSpPr>
          <p:cNvPr id="30722" name="Title 14"/>
          <p:cNvSpPr>
            <a:spLocks noGrp="1"/>
          </p:cNvSpPr>
          <p:nvPr>
            <p:ph type="title"/>
          </p:nvPr>
        </p:nvSpPr>
        <p:spPr>
          <a:xfrm>
            <a:off x="381004" y="400050"/>
            <a:ext cx="7543801" cy="400050"/>
          </a:xfrm>
        </p:spPr>
        <p:txBody>
          <a:bodyPr/>
          <a:lstStyle/>
          <a:p>
            <a:endParaRPr lang="en-US" dirty="0">
              <a:latin typeface="Arial" charset="0"/>
            </a:endParaRPr>
          </a:p>
        </p:txBody>
      </p:sp>
      <p:sp>
        <p:nvSpPr>
          <p:cNvPr id="5" name="Subtitle 4"/>
          <p:cNvSpPr>
            <a:spLocks noGrp="1"/>
          </p:cNvSpPr>
          <p:nvPr>
            <p:ph type="subTitle" idx="10"/>
          </p:nvPr>
        </p:nvSpPr>
        <p:spPr>
          <a:xfrm>
            <a:off x="381002" y="133350"/>
            <a:ext cx="2667001" cy="171450"/>
          </a:xfrm>
        </p:spPr>
        <p:txBody>
          <a:bodyPr/>
          <a:lstStyle/>
          <a:p>
            <a:endParaRPr lang="en-US" dirty="0"/>
          </a:p>
        </p:txBody>
      </p:sp>
    </p:spTree>
    <p:extLst>
      <p:ext uri="{BB962C8B-B14F-4D97-AF65-F5344CB8AC3E}">
        <p14:creationId xmlns:p14="http://schemas.microsoft.com/office/powerpoint/2010/main" val="25571981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nvPr>
        </p:nvSpPr>
        <p:spPr>
          <a:xfrm>
            <a:off x="304800" y="590550"/>
            <a:ext cx="7543800" cy="457200"/>
          </a:xfrm>
        </p:spPr>
        <p:txBody>
          <a:bodyPr/>
          <a:lstStyle/>
          <a:p>
            <a:r>
              <a:rPr lang="en-US" dirty="0" smtClean="0"/>
              <a:t>Responses to the ITC </a:t>
            </a:r>
          </a:p>
        </p:txBody>
      </p:sp>
      <p:sp>
        <p:nvSpPr>
          <p:cNvPr id="10242" name="Subtitle 3"/>
          <p:cNvSpPr>
            <a:spLocks noGrp="1"/>
          </p:cNvSpPr>
          <p:nvPr>
            <p:ph type="subTitle" idx="10"/>
          </p:nvPr>
        </p:nvSpPr>
        <p:spPr>
          <a:xfrm>
            <a:off x="228600" y="152400"/>
            <a:ext cx="4495800" cy="285750"/>
          </a:xfrm>
        </p:spPr>
        <p:txBody>
          <a:bodyPr/>
          <a:lstStyle/>
          <a:p>
            <a:r>
              <a:rPr lang="nl-NL" dirty="0" smtClean="0"/>
              <a:t> Going Concern</a:t>
            </a:r>
          </a:p>
        </p:txBody>
      </p:sp>
      <p:sp>
        <p:nvSpPr>
          <p:cNvPr id="8195" name="Content Placeholder 4"/>
          <p:cNvSpPr>
            <a:spLocks noGrp="1"/>
          </p:cNvSpPr>
          <p:nvPr>
            <p:ph idx="1"/>
          </p:nvPr>
        </p:nvSpPr>
        <p:spPr>
          <a:xfrm>
            <a:off x="228600" y="1238250"/>
            <a:ext cx="8763000" cy="3162300"/>
          </a:xfrm>
        </p:spPr>
        <p:txBody>
          <a:bodyPr/>
          <a:lstStyle/>
          <a:p>
            <a:pPr marL="342900" lvl="1" indent="-342900">
              <a:spcBef>
                <a:spcPts val="600"/>
              </a:spcBef>
              <a:buFontTx/>
              <a:buChar char="•"/>
            </a:pPr>
            <a:r>
              <a:rPr lang="en-US" sz="2400" dirty="0">
                <a:solidFill>
                  <a:srgbClr val="595959"/>
                </a:solidFill>
              </a:rPr>
              <a:t>Encourage efforts towards a common global financial reporting solution in response to calls for a more “holistic” approach to </a:t>
            </a:r>
            <a:r>
              <a:rPr lang="en-US" sz="2400" dirty="0" smtClean="0">
                <a:solidFill>
                  <a:srgbClr val="595959"/>
                </a:solidFill>
              </a:rPr>
              <a:t>GC</a:t>
            </a:r>
            <a:endParaRPr lang="en-US" sz="2400" dirty="0">
              <a:solidFill>
                <a:srgbClr val="595959"/>
              </a:solidFill>
            </a:endParaRPr>
          </a:p>
          <a:p>
            <a:pPr marL="342900" lvl="1" indent="-342900">
              <a:spcBef>
                <a:spcPts val="600"/>
              </a:spcBef>
              <a:buFontTx/>
              <a:buChar char="•"/>
            </a:pPr>
            <a:r>
              <a:rPr lang="en-US" sz="2400" dirty="0" smtClean="0">
                <a:solidFill>
                  <a:srgbClr val="595959"/>
                </a:solidFill>
              </a:rPr>
              <a:t>Need </a:t>
            </a:r>
            <a:r>
              <a:rPr lang="en-US" sz="2400" dirty="0">
                <a:solidFill>
                  <a:srgbClr val="595959"/>
                </a:solidFill>
              </a:rPr>
              <a:t>to provide flexibility for application </a:t>
            </a:r>
            <a:r>
              <a:rPr lang="en-US" sz="2400" dirty="0" smtClean="0">
                <a:solidFill>
                  <a:srgbClr val="595959"/>
                </a:solidFill>
              </a:rPr>
              <a:t>due to </a:t>
            </a:r>
            <a:r>
              <a:rPr lang="en-US" sz="2400" dirty="0">
                <a:solidFill>
                  <a:srgbClr val="595959"/>
                </a:solidFill>
              </a:rPr>
              <a:t>differences in management’s responsibilities under different financial reporting frameworks</a:t>
            </a:r>
          </a:p>
          <a:p>
            <a:pPr marL="342900" lvl="1" indent="-342900">
              <a:spcBef>
                <a:spcPts val="600"/>
              </a:spcBef>
              <a:buFontTx/>
              <a:buChar char="•"/>
            </a:pPr>
            <a:r>
              <a:rPr lang="en-US" sz="2400" dirty="0" smtClean="0">
                <a:solidFill>
                  <a:srgbClr val="595959"/>
                </a:solidFill>
              </a:rPr>
              <a:t>Concern that auditor reporting on GC might widen the expectations gap</a:t>
            </a:r>
          </a:p>
        </p:txBody>
      </p:sp>
      <p:sp>
        <p:nvSpPr>
          <p:cNvPr id="5" name="Subtitle 3"/>
          <p:cNvSpPr txBox="1">
            <a:spLocks/>
          </p:cNvSpPr>
          <p:nvPr/>
        </p:nvSpPr>
        <p:spPr bwMode="auto">
          <a:xfrm>
            <a:off x="304800" y="209550"/>
            <a:ext cx="3276600"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lgn="l" rtl="0" eaLnBrk="1" fontAlgn="base" hangingPunct="1">
              <a:spcBef>
                <a:spcPct val="20000"/>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ct val="20000"/>
              </a:spcBef>
              <a:spcAft>
                <a:spcPct val="0"/>
              </a:spcAft>
              <a:buNone/>
              <a:defRPr>
                <a:solidFill>
                  <a:schemeClr val="tx2">
                    <a:lumMod val="65000"/>
                    <a:lumOff val="35000"/>
                  </a:schemeClr>
                </a:solidFill>
                <a:latin typeface="+mn-lt"/>
                <a:ea typeface="ＭＳ Ｐゴシック" charset="0"/>
                <a:cs typeface="+mn-cs"/>
              </a:defRPr>
            </a:lvl2pPr>
            <a:lvl3pPr marL="914400" indent="0" algn="ctr" rtl="0" eaLnBrk="1" fontAlgn="base" hangingPunct="1">
              <a:spcBef>
                <a:spcPct val="20000"/>
              </a:spcBef>
              <a:spcAft>
                <a:spcPct val="0"/>
              </a:spcAft>
              <a:buNone/>
              <a:defRPr sz="1600">
                <a:solidFill>
                  <a:schemeClr val="tx2">
                    <a:lumMod val="65000"/>
                    <a:lumOff val="35000"/>
                  </a:schemeClr>
                </a:solidFill>
                <a:latin typeface="+mn-lt"/>
                <a:ea typeface="ＭＳ Ｐゴシック" charset="0"/>
                <a:cs typeface="+mn-cs"/>
              </a:defRPr>
            </a:lvl3pPr>
            <a:lvl4pPr marL="1371600" indent="0" algn="ctr" rtl="0" eaLnBrk="1" fontAlgn="base" hangingPunct="1">
              <a:spcBef>
                <a:spcPct val="20000"/>
              </a:spcBef>
              <a:spcAft>
                <a:spcPct val="0"/>
              </a:spcAft>
              <a:buNone/>
              <a:defRPr sz="1400">
                <a:solidFill>
                  <a:schemeClr val="tx2">
                    <a:lumMod val="65000"/>
                    <a:lumOff val="35000"/>
                  </a:schemeClr>
                </a:solidFill>
                <a:latin typeface="+mn-lt"/>
                <a:ea typeface="ＭＳ Ｐゴシック" charset="0"/>
                <a:cs typeface="+mn-cs"/>
              </a:defRPr>
            </a:lvl4pPr>
            <a:lvl5pPr marL="1828800" indent="0" algn="ctr" rtl="0" eaLnBrk="1" fontAlgn="base" hangingPunct="1">
              <a:spcBef>
                <a:spcPct val="20000"/>
              </a:spcBef>
              <a:spcAft>
                <a:spcPct val="0"/>
              </a:spcAft>
              <a:buNone/>
              <a:defRPr sz="12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pPr>
              <a:tabLst>
                <a:tab pos="1654175" algn="l"/>
                <a:tab pos="1658938" algn="l"/>
              </a:tabLst>
            </a:pPr>
            <a:endParaRPr lang="en-US" dirty="0"/>
          </a:p>
        </p:txBody>
      </p:sp>
    </p:spTree>
    <p:extLst>
      <p:ext uri="{BB962C8B-B14F-4D97-AF65-F5344CB8AC3E}">
        <p14:creationId xmlns:p14="http://schemas.microsoft.com/office/powerpoint/2010/main" val="1056520190"/>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nvPr>
        </p:nvSpPr>
        <p:spPr>
          <a:xfrm>
            <a:off x="304800" y="590550"/>
            <a:ext cx="7543800" cy="457200"/>
          </a:xfrm>
        </p:spPr>
        <p:txBody>
          <a:bodyPr/>
          <a:lstStyle/>
          <a:p>
            <a:r>
              <a:rPr lang="en-US" dirty="0" smtClean="0"/>
              <a:t>Liaison with Accounting Standard Setters</a:t>
            </a:r>
          </a:p>
        </p:txBody>
      </p:sp>
      <p:sp>
        <p:nvSpPr>
          <p:cNvPr id="10242" name="Subtitle 3"/>
          <p:cNvSpPr>
            <a:spLocks noGrp="1"/>
          </p:cNvSpPr>
          <p:nvPr>
            <p:ph type="subTitle" idx="10"/>
          </p:nvPr>
        </p:nvSpPr>
        <p:spPr>
          <a:xfrm>
            <a:off x="152400" y="114300"/>
            <a:ext cx="4495800" cy="285750"/>
          </a:xfrm>
        </p:spPr>
        <p:txBody>
          <a:bodyPr/>
          <a:lstStyle/>
          <a:p>
            <a:r>
              <a:rPr lang="nl-NL" dirty="0" smtClean="0"/>
              <a:t> </a:t>
            </a:r>
          </a:p>
        </p:txBody>
      </p:sp>
      <p:sp>
        <p:nvSpPr>
          <p:cNvPr id="8195" name="Content Placeholder 4"/>
          <p:cNvSpPr>
            <a:spLocks noGrp="1"/>
          </p:cNvSpPr>
          <p:nvPr>
            <p:ph idx="1"/>
          </p:nvPr>
        </p:nvSpPr>
        <p:spPr>
          <a:xfrm>
            <a:off x="228600" y="1257300"/>
            <a:ext cx="8763000" cy="3371850"/>
          </a:xfrm>
        </p:spPr>
        <p:txBody>
          <a:bodyPr/>
          <a:lstStyle/>
          <a:p>
            <a:pPr marL="342900" lvl="1" indent="-342900">
              <a:spcBef>
                <a:spcPts val="600"/>
              </a:spcBef>
              <a:buFontTx/>
              <a:buChar char="•"/>
            </a:pPr>
            <a:r>
              <a:rPr lang="en-US" sz="2000" dirty="0" smtClean="0">
                <a:solidFill>
                  <a:srgbClr val="595959"/>
                </a:solidFill>
              </a:rPr>
              <a:t>IAASB requested IASB to consider whether additional guidance about the identification and disclosure of material uncertainties would be useful</a:t>
            </a:r>
          </a:p>
          <a:p>
            <a:pPr marL="742950" lvl="2" indent="-342900">
              <a:spcBef>
                <a:spcPts val="600"/>
              </a:spcBef>
              <a:buFont typeface="Arial" pitchFamily="34" charset="0"/>
              <a:buChar char="–"/>
            </a:pPr>
            <a:r>
              <a:rPr lang="en-US" dirty="0" smtClean="0">
                <a:solidFill>
                  <a:srgbClr val="595959"/>
                </a:solidFill>
              </a:rPr>
              <a:t>IFRIC </a:t>
            </a:r>
            <a:r>
              <a:rPr lang="en-US" dirty="0">
                <a:solidFill>
                  <a:srgbClr val="595959"/>
                </a:solidFill>
              </a:rPr>
              <a:t>discussed proposed revisions to IAS 1 at its January 2013 meeting</a:t>
            </a:r>
          </a:p>
          <a:p>
            <a:pPr marL="742950" lvl="2" indent="-342900">
              <a:spcBef>
                <a:spcPts val="600"/>
              </a:spcBef>
              <a:buFont typeface="Arial" pitchFamily="34" charset="0"/>
              <a:buChar char="–"/>
            </a:pPr>
            <a:r>
              <a:rPr lang="en-US" dirty="0">
                <a:solidFill>
                  <a:srgbClr val="595959"/>
                </a:solidFill>
              </a:rPr>
              <a:t>IASB considered these revisions at its March 2013 meeting and will further discuss</a:t>
            </a:r>
          </a:p>
          <a:p>
            <a:pPr marL="342900" lvl="1" indent="-342900">
              <a:spcBef>
                <a:spcPts val="600"/>
              </a:spcBef>
              <a:buFontTx/>
              <a:buChar char="•"/>
            </a:pPr>
            <a:r>
              <a:rPr lang="en-US" sz="2000" dirty="0" smtClean="0">
                <a:solidFill>
                  <a:srgbClr val="595959"/>
                </a:solidFill>
              </a:rPr>
              <a:t>Ongoing monitoring of US FASB work</a:t>
            </a:r>
          </a:p>
          <a:p>
            <a:pPr marL="742950" lvl="2" indent="-342900">
              <a:spcBef>
                <a:spcPts val="600"/>
              </a:spcBef>
              <a:buFont typeface="Arial" pitchFamily="34" charset="0"/>
              <a:buChar char="–"/>
            </a:pPr>
            <a:r>
              <a:rPr lang="en-US" dirty="0" smtClean="0">
                <a:solidFill>
                  <a:srgbClr val="595959"/>
                </a:solidFill>
              </a:rPr>
              <a:t>Effects of FASB proposals on auditing standards being considered by US PCAOB and ASB </a:t>
            </a:r>
            <a:endParaRPr lang="en-US" dirty="0">
              <a:solidFill>
                <a:srgbClr val="595959"/>
              </a:solidFill>
            </a:endParaRPr>
          </a:p>
          <a:p>
            <a:pPr marL="342900" lvl="1" indent="-342900">
              <a:spcBef>
                <a:spcPts val="600"/>
              </a:spcBef>
              <a:buFontTx/>
              <a:buChar char="•"/>
            </a:pPr>
            <a:endParaRPr lang="en-US" sz="2400" dirty="0" smtClean="0">
              <a:solidFill>
                <a:srgbClr val="595959"/>
              </a:solidFill>
            </a:endParaRPr>
          </a:p>
          <a:p>
            <a:pPr marL="0" lvl="1" indent="0">
              <a:spcBef>
                <a:spcPts val="600"/>
              </a:spcBef>
              <a:buNone/>
            </a:pPr>
            <a:endParaRPr lang="en-US" sz="2400" dirty="0" smtClean="0">
              <a:solidFill>
                <a:srgbClr val="595959"/>
              </a:solidFill>
            </a:endParaRPr>
          </a:p>
          <a:p>
            <a:pPr marL="0" lvl="1" indent="0">
              <a:spcBef>
                <a:spcPts val="600"/>
              </a:spcBef>
              <a:buNone/>
            </a:pPr>
            <a:r>
              <a:rPr lang="en-US" sz="2400" i="1" dirty="0" smtClean="0">
                <a:solidFill>
                  <a:srgbClr val="595959"/>
                </a:solidFill>
              </a:rPr>
              <a:t> </a:t>
            </a:r>
            <a:endParaRPr lang="en-US" sz="2400" i="1" dirty="0">
              <a:solidFill>
                <a:srgbClr val="595959"/>
              </a:solidFill>
            </a:endParaRPr>
          </a:p>
        </p:txBody>
      </p:sp>
      <p:sp>
        <p:nvSpPr>
          <p:cNvPr id="5" name="Subtitle 3"/>
          <p:cNvSpPr txBox="1">
            <a:spLocks/>
          </p:cNvSpPr>
          <p:nvPr/>
        </p:nvSpPr>
        <p:spPr bwMode="auto">
          <a:xfrm>
            <a:off x="304800" y="133350"/>
            <a:ext cx="3276600"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lgn="l" rtl="0" eaLnBrk="1" fontAlgn="base" hangingPunct="1">
              <a:spcBef>
                <a:spcPct val="20000"/>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ct val="20000"/>
              </a:spcBef>
              <a:spcAft>
                <a:spcPct val="0"/>
              </a:spcAft>
              <a:buNone/>
              <a:defRPr>
                <a:solidFill>
                  <a:schemeClr val="tx2">
                    <a:lumMod val="65000"/>
                    <a:lumOff val="35000"/>
                  </a:schemeClr>
                </a:solidFill>
                <a:latin typeface="+mn-lt"/>
                <a:ea typeface="ＭＳ Ｐゴシック" charset="0"/>
                <a:cs typeface="+mn-cs"/>
              </a:defRPr>
            </a:lvl2pPr>
            <a:lvl3pPr marL="914400" indent="0" algn="ctr" rtl="0" eaLnBrk="1" fontAlgn="base" hangingPunct="1">
              <a:spcBef>
                <a:spcPct val="20000"/>
              </a:spcBef>
              <a:spcAft>
                <a:spcPct val="0"/>
              </a:spcAft>
              <a:buNone/>
              <a:defRPr sz="1600">
                <a:solidFill>
                  <a:schemeClr val="tx2">
                    <a:lumMod val="65000"/>
                    <a:lumOff val="35000"/>
                  </a:schemeClr>
                </a:solidFill>
                <a:latin typeface="+mn-lt"/>
                <a:ea typeface="ＭＳ Ｐゴシック" charset="0"/>
                <a:cs typeface="+mn-cs"/>
              </a:defRPr>
            </a:lvl3pPr>
            <a:lvl4pPr marL="1371600" indent="0" algn="ctr" rtl="0" eaLnBrk="1" fontAlgn="base" hangingPunct="1">
              <a:spcBef>
                <a:spcPct val="20000"/>
              </a:spcBef>
              <a:spcAft>
                <a:spcPct val="0"/>
              </a:spcAft>
              <a:buNone/>
              <a:defRPr sz="1400">
                <a:solidFill>
                  <a:schemeClr val="tx2">
                    <a:lumMod val="65000"/>
                    <a:lumOff val="35000"/>
                  </a:schemeClr>
                </a:solidFill>
                <a:latin typeface="+mn-lt"/>
                <a:ea typeface="ＭＳ Ｐゴシック" charset="0"/>
                <a:cs typeface="+mn-cs"/>
              </a:defRPr>
            </a:lvl4pPr>
            <a:lvl5pPr marL="1828800" indent="0" algn="ctr" rtl="0" eaLnBrk="1" fontAlgn="base" hangingPunct="1">
              <a:spcBef>
                <a:spcPct val="20000"/>
              </a:spcBef>
              <a:spcAft>
                <a:spcPct val="0"/>
              </a:spcAft>
              <a:buNone/>
              <a:defRPr sz="12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pPr>
              <a:tabLst>
                <a:tab pos="1654175" algn="l"/>
                <a:tab pos="1658938" algn="l"/>
              </a:tabLst>
            </a:pPr>
            <a:r>
              <a:rPr lang="en-US" dirty="0" smtClean="0"/>
              <a:t>Going Concern</a:t>
            </a:r>
            <a:endParaRPr lang="en-US" dirty="0"/>
          </a:p>
        </p:txBody>
      </p:sp>
      <p:sp>
        <p:nvSpPr>
          <p:cNvPr id="7" name="Content Placeholder 4"/>
          <p:cNvSpPr txBox="1">
            <a:spLocks/>
          </p:cNvSpPr>
          <p:nvPr/>
        </p:nvSpPr>
        <p:spPr bwMode="auto">
          <a:xfrm>
            <a:off x="328684" y="3562350"/>
            <a:ext cx="8458200" cy="893903"/>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a:solidFill>
                  <a:schemeClr val="tx2">
                    <a:lumMod val="65000"/>
                    <a:lumOff val="35000"/>
                  </a:schemeClr>
                </a:solidFill>
                <a:latin typeface="+mn-lt"/>
                <a:ea typeface="ＭＳ Ｐゴシック" charset="0"/>
                <a:cs typeface="+mn-cs"/>
              </a:defRPr>
            </a:lvl2pPr>
            <a:lvl3pPr marL="1143000" indent="-228600" algn="l" rtl="0" eaLnBrk="1" fontAlgn="base" hangingPunct="1">
              <a:spcBef>
                <a:spcPct val="20000"/>
              </a:spcBef>
              <a:spcAft>
                <a:spcPct val="0"/>
              </a:spcAft>
              <a:buChar char="•"/>
              <a:defRPr sz="1600">
                <a:solidFill>
                  <a:schemeClr val="tx2">
                    <a:lumMod val="65000"/>
                    <a:lumOff val="35000"/>
                  </a:schemeClr>
                </a:solidFill>
                <a:latin typeface="+mn-lt"/>
                <a:ea typeface="ＭＳ Ｐゴシック" charset="0"/>
                <a:cs typeface="+mn-cs"/>
              </a:defRPr>
            </a:lvl3pPr>
            <a:lvl4pPr marL="1600200" indent="-228600" algn="l" rtl="0" eaLnBrk="1" fontAlgn="base" hangingPunct="1">
              <a:spcBef>
                <a:spcPct val="20000"/>
              </a:spcBef>
              <a:spcAft>
                <a:spcPct val="0"/>
              </a:spcAft>
              <a:buChar char="–"/>
              <a:defRPr sz="1400">
                <a:solidFill>
                  <a:schemeClr val="tx2">
                    <a:lumMod val="65000"/>
                    <a:lumOff val="35000"/>
                  </a:schemeClr>
                </a:solidFill>
                <a:latin typeface="+mn-lt"/>
                <a:ea typeface="ＭＳ Ｐゴシック" charset="0"/>
                <a:cs typeface="+mn-cs"/>
              </a:defRPr>
            </a:lvl4pPr>
            <a:lvl5pPr marL="2057400" indent="-228600" algn="l" rtl="0" eaLnBrk="1" fontAlgn="base" hangingPunct="1">
              <a:spcBef>
                <a:spcPct val="20000"/>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lgn="just">
              <a:spcBef>
                <a:spcPts val="0"/>
              </a:spcBef>
              <a:spcAft>
                <a:spcPts val="600"/>
              </a:spcAft>
              <a:buFontTx/>
              <a:buNone/>
            </a:pPr>
            <a:r>
              <a:rPr lang="en-US" sz="1600" i="1" dirty="0" smtClean="0"/>
              <a:t>Implications: </a:t>
            </a:r>
            <a:r>
              <a:rPr lang="en-US" sz="1600" b="1" kern="1200" dirty="0" smtClean="0"/>
              <a:t>Changes in accounting standards may trigger a need for more substantive revisions to ISA 570, in particular if the threshold envisaged for EOM paragraphs is inadvertently changed or differs between the accounting standards</a:t>
            </a:r>
          </a:p>
          <a:p>
            <a:pPr marL="0" indent="0">
              <a:buFontTx/>
              <a:buNone/>
            </a:pPr>
            <a:endParaRPr lang="en-US" dirty="0" smtClean="0"/>
          </a:p>
        </p:txBody>
      </p:sp>
    </p:spTree>
    <p:extLst>
      <p:ext uri="{BB962C8B-B14F-4D97-AF65-F5344CB8AC3E}">
        <p14:creationId xmlns:p14="http://schemas.microsoft.com/office/powerpoint/2010/main" val="187295041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p:cNvSpPr>
          <p:nvPr>
            <p:ph type="title"/>
          </p:nvPr>
        </p:nvSpPr>
        <p:spPr>
          <a:xfrm>
            <a:off x="380999" y="590550"/>
            <a:ext cx="7543801" cy="457200"/>
          </a:xfrm>
        </p:spPr>
        <p:txBody>
          <a:bodyPr/>
          <a:lstStyle/>
          <a:p>
            <a:r>
              <a:rPr lang="en-US" dirty="0" smtClean="0"/>
              <a:t>IAASB </a:t>
            </a:r>
            <a:r>
              <a:rPr lang="en-US" dirty="0"/>
              <a:t>Discussions to Date</a:t>
            </a:r>
            <a:endParaRPr lang="en-US" dirty="0" smtClean="0"/>
          </a:p>
        </p:txBody>
      </p:sp>
      <p:sp>
        <p:nvSpPr>
          <p:cNvPr id="8195" name="Content Placeholder 4"/>
          <p:cNvSpPr>
            <a:spLocks noGrp="1"/>
          </p:cNvSpPr>
          <p:nvPr>
            <p:ph idx="1"/>
          </p:nvPr>
        </p:nvSpPr>
        <p:spPr>
          <a:xfrm>
            <a:off x="304800" y="1238250"/>
            <a:ext cx="8839200" cy="3543300"/>
          </a:xfrm>
        </p:spPr>
        <p:txBody>
          <a:bodyPr/>
          <a:lstStyle/>
          <a:p>
            <a:pPr marL="342900" lvl="1" indent="-342900">
              <a:spcBef>
                <a:spcPts val="480"/>
              </a:spcBef>
              <a:buFontTx/>
              <a:buChar char="•"/>
            </a:pPr>
            <a:r>
              <a:rPr lang="en-US" sz="2000" dirty="0" smtClean="0">
                <a:solidFill>
                  <a:srgbClr val="595959"/>
                </a:solidFill>
              </a:rPr>
              <a:t>IAASB agreed to continue </a:t>
            </a:r>
            <a:r>
              <a:rPr lang="en-US" sz="2000" dirty="0">
                <a:solidFill>
                  <a:srgbClr val="595959"/>
                </a:solidFill>
              </a:rPr>
              <a:t>to explore auditor reporting on </a:t>
            </a:r>
            <a:r>
              <a:rPr lang="en-US" sz="2000" dirty="0" smtClean="0">
                <a:solidFill>
                  <a:srgbClr val="595959"/>
                </a:solidFill>
              </a:rPr>
              <a:t>GC, in particular to further consider</a:t>
            </a:r>
            <a:endParaRPr lang="en-US" sz="2000" dirty="0">
              <a:solidFill>
                <a:srgbClr val="595959"/>
              </a:solidFill>
            </a:endParaRPr>
          </a:p>
          <a:p>
            <a:pPr marL="742950" lvl="2" indent="-342900">
              <a:spcBef>
                <a:spcPts val="600"/>
              </a:spcBef>
              <a:buFont typeface="Arial" pitchFamily="34" charset="0"/>
              <a:buChar char="–"/>
            </a:pPr>
            <a:r>
              <a:rPr lang="en-US" sz="1800" dirty="0" smtClean="0">
                <a:solidFill>
                  <a:srgbClr val="595959"/>
                </a:solidFill>
              </a:rPr>
              <a:t>How </a:t>
            </a:r>
            <a:r>
              <a:rPr lang="en-US" sz="1800" dirty="0">
                <a:solidFill>
                  <a:srgbClr val="595959"/>
                </a:solidFill>
              </a:rPr>
              <a:t>the work of </a:t>
            </a:r>
            <a:r>
              <a:rPr lang="en-US" sz="1800" dirty="0" smtClean="0">
                <a:solidFill>
                  <a:srgbClr val="595959"/>
                </a:solidFill>
              </a:rPr>
              <a:t>accounting </a:t>
            </a:r>
            <a:r>
              <a:rPr lang="en-US" sz="1800" dirty="0">
                <a:solidFill>
                  <a:srgbClr val="595959"/>
                </a:solidFill>
              </a:rPr>
              <a:t>standard setters </a:t>
            </a:r>
            <a:r>
              <a:rPr lang="en-US" sz="1800" dirty="0" smtClean="0">
                <a:solidFill>
                  <a:srgbClr val="595959"/>
                </a:solidFill>
              </a:rPr>
              <a:t>in </a:t>
            </a:r>
            <a:r>
              <a:rPr lang="en-US" sz="1800" dirty="0">
                <a:solidFill>
                  <a:srgbClr val="595959"/>
                </a:solidFill>
              </a:rPr>
              <a:t>the area of GC may affect </a:t>
            </a:r>
            <a:r>
              <a:rPr lang="en-US" sz="1800" dirty="0" smtClean="0">
                <a:solidFill>
                  <a:srgbClr val="595959"/>
                </a:solidFill>
              </a:rPr>
              <a:t>the </a:t>
            </a:r>
            <a:r>
              <a:rPr lang="en-US" sz="1800" dirty="0">
                <a:solidFill>
                  <a:srgbClr val="595959"/>
                </a:solidFill>
              </a:rPr>
              <a:t>IAASB’s </a:t>
            </a:r>
            <a:r>
              <a:rPr lang="en-US" sz="1800" dirty="0" smtClean="0">
                <a:solidFill>
                  <a:srgbClr val="595959"/>
                </a:solidFill>
              </a:rPr>
              <a:t>proposals – at present, only limited amendments to ISA 570 planned</a:t>
            </a:r>
            <a:endParaRPr lang="en-US" sz="1800" dirty="0">
              <a:solidFill>
                <a:srgbClr val="595959"/>
              </a:solidFill>
            </a:endParaRPr>
          </a:p>
          <a:p>
            <a:pPr marL="742950" lvl="2" indent="-342900">
              <a:spcBef>
                <a:spcPts val="0"/>
              </a:spcBef>
              <a:buFont typeface="Arial" pitchFamily="34" charset="0"/>
              <a:buChar char="–"/>
            </a:pPr>
            <a:r>
              <a:rPr lang="en-US" sz="1800" dirty="0" smtClean="0">
                <a:solidFill>
                  <a:srgbClr val="595959"/>
                </a:solidFill>
              </a:rPr>
              <a:t>Whether the use of EOM paragraphs to highlight material uncertainties should be retained</a:t>
            </a:r>
          </a:p>
          <a:p>
            <a:pPr marL="742950" lvl="2" indent="-342900">
              <a:spcBef>
                <a:spcPts val="0"/>
              </a:spcBef>
              <a:buFont typeface="Arial" pitchFamily="34" charset="0"/>
              <a:buChar char="–"/>
            </a:pPr>
            <a:r>
              <a:rPr lang="en-US" sz="1800" dirty="0" smtClean="0">
                <a:solidFill>
                  <a:srgbClr val="595959"/>
                </a:solidFill>
              </a:rPr>
              <a:t>Whether reporting on GC should be required for all entities or whether an approach based on the importance of GC considerations to the individual entity would be preferable</a:t>
            </a:r>
          </a:p>
          <a:p>
            <a:pPr marL="342900" lvl="1" indent="-342900">
              <a:spcBef>
                <a:spcPts val="480"/>
              </a:spcBef>
              <a:buFontTx/>
              <a:buChar char="•"/>
            </a:pPr>
            <a:r>
              <a:rPr lang="en-US" sz="2000" dirty="0">
                <a:solidFill>
                  <a:srgbClr val="595959"/>
                </a:solidFill>
              </a:rPr>
              <a:t>Recognition of the importance that certain stakeholders (e.g., EC) attach to having explicit statements in the auditor’s report relating to GC</a:t>
            </a:r>
          </a:p>
          <a:p>
            <a:pPr marL="742950" lvl="2" indent="-342900">
              <a:spcBef>
                <a:spcPts val="600"/>
              </a:spcBef>
              <a:buFont typeface="Arial" pitchFamily="34" charset="0"/>
              <a:buChar char="–"/>
            </a:pPr>
            <a:endParaRPr lang="en-US" sz="2000" dirty="0" smtClean="0">
              <a:solidFill>
                <a:srgbClr val="595959"/>
              </a:solidFill>
            </a:endParaRPr>
          </a:p>
        </p:txBody>
      </p:sp>
      <p:sp>
        <p:nvSpPr>
          <p:cNvPr id="2" name="Subtitle 1"/>
          <p:cNvSpPr>
            <a:spLocks noGrp="1"/>
          </p:cNvSpPr>
          <p:nvPr>
            <p:ph type="subTitle" idx="10"/>
          </p:nvPr>
        </p:nvSpPr>
        <p:spPr>
          <a:xfrm>
            <a:off x="381000" y="133350"/>
            <a:ext cx="2667001" cy="171450"/>
          </a:xfrm>
        </p:spPr>
        <p:txBody>
          <a:bodyPr/>
          <a:lstStyle/>
          <a:p>
            <a:pPr>
              <a:tabLst>
                <a:tab pos="1377950" algn="l"/>
              </a:tabLst>
            </a:pPr>
            <a:r>
              <a:rPr lang="en-US" dirty="0" smtClean="0"/>
              <a:t>Going Concern</a:t>
            </a:r>
            <a:endParaRPr lang="en-US" dirty="0"/>
          </a:p>
        </p:txBody>
      </p:sp>
    </p:spTree>
    <p:extLst>
      <p:ext uri="{BB962C8B-B14F-4D97-AF65-F5344CB8AC3E}">
        <p14:creationId xmlns:p14="http://schemas.microsoft.com/office/powerpoint/2010/main" val="242770040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15765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47700"/>
            <a:ext cx="7543801" cy="400050"/>
          </a:xfrm>
        </p:spPr>
        <p:txBody>
          <a:bodyPr/>
          <a:lstStyle/>
          <a:p>
            <a:r>
              <a:rPr lang="en-US" dirty="0" smtClean="0"/>
              <a:t>Agenda</a:t>
            </a:r>
            <a:endParaRPr lang="en-US" dirty="0"/>
          </a:p>
        </p:txBody>
      </p:sp>
      <p:sp>
        <p:nvSpPr>
          <p:cNvPr id="3" name="Content Placeholder 2"/>
          <p:cNvSpPr>
            <a:spLocks noGrp="1"/>
          </p:cNvSpPr>
          <p:nvPr>
            <p:ph idx="1"/>
          </p:nvPr>
        </p:nvSpPr>
        <p:spPr>
          <a:xfrm>
            <a:off x="304800" y="1345876"/>
            <a:ext cx="8458201" cy="3063240"/>
          </a:xfrm>
        </p:spPr>
        <p:txBody>
          <a:bodyPr/>
          <a:lstStyle/>
          <a:p>
            <a:r>
              <a:rPr lang="en-US" dirty="0" smtClean="0"/>
              <a:t>Overview </a:t>
            </a:r>
          </a:p>
          <a:p>
            <a:r>
              <a:rPr lang="en-US" dirty="0" smtClean="0"/>
              <a:t>Key Audit Matters / Proposed New ISA 701 (previously referred to as “Auditor Commentary”)</a:t>
            </a:r>
          </a:p>
          <a:p>
            <a:r>
              <a:rPr lang="en-US" dirty="0" smtClean="0"/>
              <a:t>Clarifications and Transparency Improvements and Resulting Proposed Changes to ISA 700 </a:t>
            </a:r>
          </a:p>
          <a:p>
            <a:r>
              <a:rPr lang="en-US" dirty="0" smtClean="0"/>
              <a:t>Going Concern</a:t>
            </a:r>
          </a:p>
        </p:txBody>
      </p:sp>
      <p:sp>
        <p:nvSpPr>
          <p:cNvPr id="4" name="Subtitle 3"/>
          <p:cNvSpPr>
            <a:spLocks noGrp="1"/>
          </p:cNvSpPr>
          <p:nvPr>
            <p:ph type="subTitle" idx="10"/>
          </p:nvPr>
        </p:nvSpPr>
        <p:spPr>
          <a:xfrm>
            <a:off x="381000" y="114300"/>
            <a:ext cx="3276600" cy="171450"/>
          </a:xfrm>
        </p:spPr>
        <p:txBody>
          <a:bodyPr/>
          <a:lstStyle/>
          <a:p>
            <a:endParaRPr lang="en-US" dirty="0"/>
          </a:p>
        </p:txBody>
      </p:sp>
    </p:spTree>
    <p:extLst>
      <p:ext uri="{BB962C8B-B14F-4D97-AF65-F5344CB8AC3E}">
        <p14:creationId xmlns:p14="http://schemas.microsoft.com/office/powerpoint/2010/main" val="622145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04800" y="1276350"/>
            <a:ext cx="8839200" cy="3352800"/>
          </a:xfrm>
        </p:spPr>
        <p:txBody>
          <a:bodyPr/>
          <a:lstStyle/>
          <a:p>
            <a:pPr>
              <a:buClr>
                <a:schemeClr val="tx2">
                  <a:lumMod val="65000"/>
                  <a:lumOff val="35000"/>
                </a:schemeClr>
              </a:buClr>
              <a:defRPr/>
            </a:pPr>
            <a:r>
              <a:rPr lang="en-US" sz="2200" dirty="0">
                <a:solidFill>
                  <a:srgbClr val="595959"/>
                </a:solidFill>
                <a:cs typeface="+mn-cs"/>
              </a:rPr>
              <a:t>Overwhelming response to ITC (165 comment letters!)</a:t>
            </a:r>
          </a:p>
          <a:p>
            <a:pPr marL="342900" lvl="1" indent="-342900">
              <a:spcBef>
                <a:spcPts val="600"/>
              </a:spcBef>
              <a:buClr>
                <a:schemeClr val="tx2">
                  <a:lumMod val="65000"/>
                  <a:lumOff val="35000"/>
                </a:schemeClr>
              </a:buClr>
              <a:buFontTx/>
              <a:buChar char="•"/>
              <a:defRPr/>
            </a:pPr>
            <a:r>
              <a:rPr lang="en-US" sz="2200" dirty="0" smtClean="0">
                <a:solidFill>
                  <a:srgbClr val="595959"/>
                </a:solidFill>
              </a:rPr>
              <a:t>Strong </a:t>
            </a:r>
            <a:r>
              <a:rPr lang="en-US" sz="2200" dirty="0">
                <a:solidFill>
                  <a:srgbClr val="595959"/>
                </a:solidFill>
              </a:rPr>
              <a:t>participation at our three roundtables in September and October 2012 (New York, Brussels and Kuala Lumpur)</a:t>
            </a:r>
          </a:p>
          <a:p>
            <a:pPr marL="342900" lvl="1" indent="-342900">
              <a:spcBef>
                <a:spcPts val="600"/>
              </a:spcBef>
              <a:buClr>
                <a:schemeClr val="tx2">
                  <a:lumMod val="65000"/>
                  <a:lumOff val="35000"/>
                </a:schemeClr>
              </a:buClr>
              <a:buFontTx/>
              <a:buChar char="•"/>
              <a:defRPr/>
            </a:pPr>
            <a:r>
              <a:rPr lang="en-US" sz="2200" dirty="0">
                <a:solidFill>
                  <a:srgbClr val="595959"/>
                </a:solidFill>
              </a:rPr>
              <a:t>Broad support from stakeholders for various suggested improvements, but divergent views as to how best to proceed</a:t>
            </a:r>
          </a:p>
          <a:p>
            <a:pPr marL="742950" lvl="2" indent="-342900">
              <a:spcBef>
                <a:spcPts val="300"/>
              </a:spcBef>
              <a:buClr>
                <a:schemeClr val="tx2">
                  <a:lumMod val="65000"/>
                  <a:lumOff val="35000"/>
                </a:schemeClr>
              </a:buClr>
              <a:buFont typeface="Arial" pitchFamily="34" charset="0"/>
              <a:buChar char="–"/>
              <a:defRPr/>
            </a:pPr>
            <a:r>
              <a:rPr lang="en-US" sz="1800" dirty="0" smtClean="0">
                <a:solidFill>
                  <a:srgbClr val="595959"/>
                </a:solidFill>
              </a:rPr>
              <a:t>The </a:t>
            </a:r>
            <a:r>
              <a:rPr lang="en-US" sz="1800" dirty="0">
                <a:solidFill>
                  <a:srgbClr val="595959"/>
                </a:solidFill>
              </a:rPr>
              <a:t>audit </a:t>
            </a:r>
            <a:r>
              <a:rPr lang="en-US" sz="1800" dirty="0" smtClean="0">
                <a:solidFill>
                  <a:srgbClr val="595959"/>
                </a:solidFill>
              </a:rPr>
              <a:t>opinion is </a:t>
            </a:r>
            <a:r>
              <a:rPr lang="en-US" sz="1800" dirty="0">
                <a:solidFill>
                  <a:srgbClr val="595959"/>
                </a:solidFill>
              </a:rPr>
              <a:t>valued, </a:t>
            </a:r>
            <a:r>
              <a:rPr lang="en-US" sz="1800" dirty="0" smtClean="0">
                <a:solidFill>
                  <a:srgbClr val="595959"/>
                </a:solidFill>
              </a:rPr>
              <a:t>but the </a:t>
            </a:r>
            <a:r>
              <a:rPr lang="en-US" sz="1800" dirty="0">
                <a:solidFill>
                  <a:srgbClr val="595959"/>
                </a:solidFill>
              </a:rPr>
              <a:t>auditor’s report could be more informative</a:t>
            </a:r>
          </a:p>
          <a:p>
            <a:pPr marL="742950" lvl="2" indent="-342900">
              <a:spcBef>
                <a:spcPts val="300"/>
              </a:spcBef>
              <a:buClr>
                <a:schemeClr val="tx2">
                  <a:lumMod val="65000"/>
                  <a:lumOff val="35000"/>
                </a:schemeClr>
              </a:buClr>
              <a:buFont typeface="Arial" pitchFamily="34" charset="0"/>
              <a:buChar char="–"/>
              <a:defRPr/>
            </a:pPr>
            <a:r>
              <a:rPr lang="en-US" sz="1800" dirty="0">
                <a:solidFill>
                  <a:srgbClr val="595959"/>
                </a:solidFill>
              </a:rPr>
              <a:t>Users, in particular investors, want more relevant and decision-useful information about the entity, the financial statements, and the audit</a:t>
            </a:r>
          </a:p>
          <a:p>
            <a:pPr marL="342900" lvl="1" indent="-342900">
              <a:buClr>
                <a:schemeClr val="tx2">
                  <a:lumMod val="65000"/>
                  <a:lumOff val="35000"/>
                </a:schemeClr>
              </a:buClr>
              <a:buFontTx/>
              <a:buChar char="•"/>
              <a:defRPr/>
            </a:pPr>
            <a:endParaRPr lang="en-US" sz="2000" dirty="0" smtClean="0"/>
          </a:p>
          <a:p>
            <a:pPr marL="400050" lvl="2" indent="0" eaLnBrk="1" hangingPunct="1">
              <a:spcBef>
                <a:spcPts val="600"/>
              </a:spcBef>
              <a:buClr>
                <a:schemeClr val="tx2">
                  <a:lumMod val="65000"/>
                  <a:lumOff val="35000"/>
                </a:schemeClr>
              </a:buClr>
              <a:buFontTx/>
              <a:buNone/>
              <a:defRPr/>
            </a:pPr>
            <a:endParaRPr lang="en-US" sz="1800" dirty="0">
              <a:solidFill>
                <a:srgbClr val="595959"/>
              </a:solidFill>
              <a:ea typeface="ＭＳ Ｐゴシック" charset="0"/>
            </a:endParaRPr>
          </a:p>
        </p:txBody>
      </p:sp>
      <p:sp>
        <p:nvSpPr>
          <p:cNvPr id="16387" name="Title 14"/>
          <p:cNvSpPr>
            <a:spLocks noGrp="1"/>
          </p:cNvSpPr>
          <p:nvPr>
            <p:ph type="title"/>
          </p:nvPr>
        </p:nvSpPr>
        <p:spPr>
          <a:xfrm>
            <a:off x="381000" y="647700"/>
            <a:ext cx="7543800" cy="400050"/>
          </a:xfrm>
        </p:spPr>
        <p:txBody>
          <a:bodyPr/>
          <a:lstStyle/>
          <a:p>
            <a:r>
              <a:rPr lang="en-US" dirty="0" smtClean="0"/>
              <a:t>Feedback from the ITC</a:t>
            </a:r>
          </a:p>
        </p:txBody>
      </p:sp>
      <p:sp>
        <p:nvSpPr>
          <p:cNvPr id="16388" name="Subtitle 4"/>
          <p:cNvSpPr>
            <a:spLocks noGrp="1"/>
          </p:cNvSpPr>
          <p:nvPr>
            <p:ph type="subTitle" idx="10"/>
          </p:nvPr>
        </p:nvSpPr>
        <p:spPr/>
        <p:txBody>
          <a:bodyPr/>
          <a:lstStyle/>
          <a:p>
            <a:r>
              <a:rPr lang="en-US" smtClean="0"/>
              <a:t> </a:t>
            </a:r>
          </a:p>
        </p:txBody>
      </p:sp>
      <p:sp>
        <p:nvSpPr>
          <p:cNvPr id="16389" name="Subtitle 3"/>
          <p:cNvSpPr txBox="1">
            <a:spLocks/>
          </p:cNvSpPr>
          <p:nvPr/>
        </p:nvSpPr>
        <p:spPr bwMode="auto">
          <a:xfrm>
            <a:off x="304800" y="152400"/>
            <a:ext cx="32766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tabLst>
                <a:tab pos="1654175" algn="l"/>
                <a:tab pos="1658938" algn="l"/>
              </a:tabLst>
              <a:defRPr sz="2400">
                <a:solidFill>
                  <a:schemeClr val="tx1"/>
                </a:solidFill>
                <a:latin typeface="Arial" pitchFamily="34" charset="0"/>
                <a:ea typeface="ヒラギノ角ゴ Pro W3"/>
                <a:cs typeface="ヒラギノ角ゴ Pro W3"/>
              </a:defRPr>
            </a:lvl1pPr>
            <a:lvl2pPr marL="742950" indent="-285750" eaLnBrk="0" hangingPunct="0">
              <a:tabLst>
                <a:tab pos="1654175" algn="l"/>
                <a:tab pos="1658938" algn="l"/>
              </a:tabLst>
              <a:defRPr sz="2400">
                <a:solidFill>
                  <a:schemeClr val="tx1"/>
                </a:solidFill>
                <a:latin typeface="Arial" pitchFamily="34" charset="0"/>
                <a:ea typeface="ヒラギノ角ゴ Pro W3"/>
                <a:cs typeface="ヒラギノ角ゴ Pro W3"/>
              </a:defRPr>
            </a:lvl2pPr>
            <a:lvl3pPr marL="1143000" indent="-228600" eaLnBrk="0" hangingPunct="0">
              <a:tabLst>
                <a:tab pos="1654175" algn="l"/>
                <a:tab pos="1658938" algn="l"/>
              </a:tabLst>
              <a:defRPr sz="2400">
                <a:solidFill>
                  <a:schemeClr val="tx1"/>
                </a:solidFill>
                <a:latin typeface="Arial" pitchFamily="34" charset="0"/>
                <a:ea typeface="ヒラギノ角ゴ Pro W3"/>
                <a:cs typeface="ヒラギノ角ゴ Pro W3"/>
              </a:defRPr>
            </a:lvl3pPr>
            <a:lvl4pPr marL="1600200" indent="-228600" eaLnBrk="0" hangingPunct="0">
              <a:tabLst>
                <a:tab pos="1654175" algn="l"/>
                <a:tab pos="1658938" algn="l"/>
              </a:tabLst>
              <a:defRPr sz="2400">
                <a:solidFill>
                  <a:schemeClr val="tx1"/>
                </a:solidFill>
                <a:latin typeface="Arial" pitchFamily="34" charset="0"/>
                <a:ea typeface="ヒラギノ角ゴ Pro W3"/>
                <a:cs typeface="ヒラギノ角ゴ Pro W3"/>
              </a:defRPr>
            </a:lvl4pPr>
            <a:lvl5pPr marL="2057400" indent="-228600" eaLnBrk="0" hangingPunct="0">
              <a:tabLst>
                <a:tab pos="1654175" algn="l"/>
                <a:tab pos="1658938" algn="l"/>
              </a:tabLst>
              <a:defRPr sz="2400">
                <a:solidFill>
                  <a:schemeClr val="tx1"/>
                </a:solidFill>
                <a:latin typeface="Arial" pitchFamily="34" charset="0"/>
                <a:ea typeface="ヒラギノ角ゴ Pro W3"/>
                <a:cs typeface="ヒラギノ角ゴ Pro W3"/>
              </a:defRPr>
            </a:lvl5pPr>
            <a:lvl6pPr marL="2514600" indent="-228600" eaLnBrk="0" fontAlgn="base" hangingPunct="0">
              <a:spcBef>
                <a:spcPct val="0"/>
              </a:spcBef>
              <a:spcAft>
                <a:spcPct val="0"/>
              </a:spcAft>
              <a:tabLst>
                <a:tab pos="1654175" algn="l"/>
                <a:tab pos="1658938" algn="l"/>
              </a:tabLst>
              <a:defRPr sz="2400">
                <a:solidFill>
                  <a:schemeClr val="tx1"/>
                </a:solidFill>
                <a:latin typeface="Arial" pitchFamily="34" charset="0"/>
                <a:ea typeface="ヒラギノ角ゴ Pro W3"/>
                <a:cs typeface="ヒラギノ角ゴ Pro W3"/>
              </a:defRPr>
            </a:lvl6pPr>
            <a:lvl7pPr marL="2971800" indent="-228600" eaLnBrk="0" fontAlgn="base" hangingPunct="0">
              <a:spcBef>
                <a:spcPct val="0"/>
              </a:spcBef>
              <a:spcAft>
                <a:spcPct val="0"/>
              </a:spcAft>
              <a:tabLst>
                <a:tab pos="1654175" algn="l"/>
                <a:tab pos="1658938" algn="l"/>
              </a:tabLst>
              <a:defRPr sz="2400">
                <a:solidFill>
                  <a:schemeClr val="tx1"/>
                </a:solidFill>
                <a:latin typeface="Arial" pitchFamily="34" charset="0"/>
                <a:ea typeface="ヒラギノ角ゴ Pro W3"/>
                <a:cs typeface="ヒラギノ角ゴ Pro W3"/>
              </a:defRPr>
            </a:lvl7pPr>
            <a:lvl8pPr marL="3429000" indent="-228600" eaLnBrk="0" fontAlgn="base" hangingPunct="0">
              <a:spcBef>
                <a:spcPct val="0"/>
              </a:spcBef>
              <a:spcAft>
                <a:spcPct val="0"/>
              </a:spcAft>
              <a:tabLst>
                <a:tab pos="1654175" algn="l"/>
                <a:tab pos="1658938" algn="l"/>
              </a:tabLst>
              <a:defRPr sz="2400">
                <a:solidFill>
                  <a:schemeClr val="tx1"/>
                </a:solidFill>
                <a:latin typeface="Arial" pitchFamily="34" charset="0"/>
                <a:ea typeface="ヒラギノ角ゴ Pro W3"/>
                <a:cs typeface="ヒラギノ角ゴ Pro W3"/>
              </a:defRPr>
            </a:lvl8pPr>
            <a:lvl9pPr marL="3886200" indent="-228600" eaLnBrk="0" fontAlgn="base" hangingPunct="0">
              <a:spcBef>
                <a:spcPct val="0"/>
              </a:spcBef>
              <a:spcAft>
                <a:spcPct val="0"/>
              </a:spcAft>
              <a:tabLst>
                <a:tab pos="1654175" algn="l"/>
                <a:tab pos="1658938" algn="l"/>
              </a:tabLst>
              <a:defRPr sz="2400">
                <a:solidFill>
                  <a:schemeClr val="tx1"/>
                </a:solidFill>
                <a:latin typeface="Arial" pitchFamily="34" charset="0"/>
                <a:ea typeface="ヒラギノ角ゴ Pro W3"/>
                <a:cs typeface="ヒラギノ角ゴ Pro W3"/>
              </a:defRPr>
            </a:lvl9pPr>
          </a:lstStyle>
          <a:p>
            <a:pPr eaLnBrk="1" hangingPunct="1">
              <a:spcBef>
                <a:spcPct val="20000"/>
              </a:spcBef>
              <a:tabLst>
                <a:tab pos="1654175" algn="l"/>
                <a:tab pos="1655763" algn="l"/>
                <a:tab pos="1658938" algn="l"/>
              </a:tabLst>
            </a:pPr>
            <a:r>
              <a:rPr lang="en-US" sz="1400" dirty="0">
                <a:solidFill>
                  <a:schemeClr val="bg1"/>
                </a:solidFill>
                <a:ea typeface="MS PGothic" pitchFamily="34" charset="-128"/>
              </a:rPr>
              <a:t> </a:t>
            </a:r>
            <a:r>
              <a:rPr lang="en-US" sz="1400" dirty="0" smtClean="0">
                <a:solidFill>
                  <a:schemeClr val="bg1"/>
                </a:solidFill>
                <a:ea typeface="MS PGothic" pitchFamily="34" charset="-128"/>
              </a:rPr>
              <a:t>Overview</a:t>
            </a:r>
            <a:endParaRPr lang="en-US" sz="1400" dirty="0">
              <a:solidFill>
                <a:schemeClr val="bg1"/>
              </a:solidFill>
              <a:ea typeface="MS PGothic" pitchFamily="34" charset="-128"/>
            </a:endParaRPr>
          </a:p>
        </p:txBody>
      </p:sp>
    </p:spTree>
    <p:extLst>
      <p:ext uri="{BB962C8B-B14F-4D97-AF65-F5344CB8AC3E}">
        <p14:creationId xmlns:p14="http://schemas.microsoft.com/office/powerpoint/2010/main" val="17052257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04800" y="1352550"/>
            <a:ext cx="8686800" cy="3352800"/>
          </a:xfrm>
        </p:spPr>
        <p:txBody>
          <a:bodyPr/>
          <a:lstStyle/>
          <a:p>
            <a:pPr>
              <a:buClr>
                <a:schemeClr val="tx2">
                  <a:lumMod val="65000"/>
                  <a:lumOff val="35000"/>
                </a:schemeClr>
              </a:buClr>
              <a:defRPr/>
            </a:pPr>
            <a:r>
              <a:rPr lang="en-US" sz="2200" dirty="0"/>
              <a:t>Commitment to meet June 2013 Exposure Draft timetable, with final standards in June 2014</a:t>
            </a:r>
          </a:p>
          <a:p>
            <a:pPr lvl="1" indent="-347472">
              <a:spcBef>
                <a:spcPts val="600"/>
              </a:spcBef>
            </a:pPr>
            <a:r>
              <a:rPr lang="en-US" dirty="0"/>
              <a:t>5 Board meetings planned for 2013</a:t>
            </a:r>
          </a:p>
          <a:p>
            <a:pPr lvl="1" indent="-347472">
              <a:spcBef>
                <a:spcPts val="600"/>
              </a:spcBef>
            </a:pPr>
            <a:r>
              <a:rPr lang="en-US" dirty="0"/>
              <a:t>Substantial allocation of Board and Staff time for Task Force and drafting meetings (2 Drafting Teams involving 9 Board Members)</a:t>
            </a:r>
          </a:p>
          <a:p>
            <a:pPr marL="342900" lvl="1" indent="-342900">
              <a:spcBef>
                <a:spcPts val="600"/>
              </a:spcBef>
              <a:buClr>
                <a:schemeClr val="tx2">
                  <a:lumMod val="65000"/>
                  <a:lumOff val="35000"/>
                </a:schemeClr>
              </a:buClr>
              <a:buFontTx/>
              <a:buChar char="•"/>
              <a:defRPr/>
            </a:pPr>
            <a:r>
              <a:rPr lang="en-US" sz="2200" dirty="0" smtClean="0"/>
              <a:t>Represents a HUGE change in practice, but CRITICAL to the continuing perceived value and relevance of the profession</a:t>
            </a:r>
          </a:p>
          <a:p>
            <a:pPr lvl="1" indent="-347472">
              <a:spcBef>
                <a:spcPts val="600"/>
              </a:spcBef>
              <a:buClr>
                <a:schemeClr val="tx2">
                  <a:lumMod val="65000"/>
                  <a:lumOff val="35000"/>
                </a:schemeClr>
              </a:buClr>
              <a:defRPr/>
            </a:pPr>
            <a:r>
              <a:rPr lang="en-US" dirty="0"/>
              <a:t>Essential that we achieve the intentions of the reporting reforms and realize their full </a:t>
            </a:r>
            <a:r>
              <a:rPr lang="en-US" dirty="0" smtClean="0"/>
              <a:t>benefit</a:t>
            </a:r>
            <a:endParaRPr lang="en-US" sz="2000" dirty="0" smtClean="0">
              <a:latin typeface="Arial" charset="0"/>
            </a:endParaRPr>
          </a:p>
        </p:txBody>
      </p:sp>
      <p:sp>
        <p:nvSpPr>
          <p:cNvPr id="30722" name="Title 14"/>
          <p:cNvSpPr>
            <a:spLocks noGrp="1"/>
          </p:cNvSpPr>
          <p:nvPr>
            <p:ph type="title"/>
          </p:nvPr>
        </p:nvSpPr>
        <p:spPr>
          <a:xfrm>
            <a:off x="304800" y="647700"/>
            <a:ext cx="7543801" cy="400050"/>
          </a:xfrm>
        </p:spPr>
        <p:txBody>
          <a:bodyPr/>
          <a:lstStyle/>
          <a:p>
            <a:r>
              <a:rPr lang="en-US" dirty="0" smtClean="0">
                <a:latin typeface="Arial" charset="0"/>
              </a:rPr>
              <a:t>Auditor Reporting – Looking Ahead</a:t>
            </a:r>
            <a:endParaRPr lang="en-US" dirty="0">
              <a:latin typeface="Arial" charset="0"/>
            </a:endParaRPr>
          </a:p>
        </p:txBody>
      </p:sp>
      <p:sp>
        <p:nvSpPr>
          <p:cNvPr id="5" name="Subtitle 4"/>
          <p:cNvSpPr>
            <a:spLocks noGrp="1"/>
          </p:cNvSpPr>
          <p:nvPr>
            <p:ph type="subTitle" idx="10"/>
          </p:nvPr>
        </p:nvSpPr>
        <p:spPr>
          <a:xfrm>
            <a:off x="304800" y="133350"/>
            <a:ext cx="2667001" cy="171450"/>
          </a:xfrm>
        </p:spPr>
        <p:txBody>
          <a:bodyPr/>
          <a:lstStyle/>
          <a:p>
            <a:r>
              <a:rPr lang="en-US" dirty="0" smtClean="0"/>
              <a:t> Overview</a:t>
            </a:r>
            <a:endParaRPr lang="en-US" dirty="0"/>
          </a:p>
        </p:txBody>
      </p:sp>
    </p:spTree>
    <p:extLst>
      <p:ext uri="{BB962C8B-B14F-4D97-AF65-F5344CB8AC3E}">
        <p14:creationId xmlns:p14="http://schemas.microsoft.com/office/powerpoint/2010/main" val="18498675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04800" y="1352550"/>
            <a:ext cx="8686800" cy="3352800"/>
          </a:xfrm>
        </p:spPr>
        <p:txBody>
          <a:bodyPr/>
          <a:lstStyle/>
          <a:p>
            <a:pPr marL="0" indent="0" algn="ctr">
              <a:buClr>
                <a:schemeClr val="tx2">
                  <a:lumMod val="65000"/>
                  <a:lumOff val="35000"/>
                </a:schemeClr>
              </a:buClr>
              <a:buNone/>
              <a:defRPr/>
            </a:pPr>
            <a:endParaRPr lang="en-US" sz="2200" dirty="0" smtClean="0"/>
          </a:p>
          <a:p>
            <a:pPr marL="0" indent="0" algn="ctr">
              <a:buClr>
                <a:schemeClr val="tx2">
                  <a:lumMod val="65000"/>
                  <a:lumOff val="35000"/>
                </a:schemeClr>
              </a:buClr>
              <a:buNone/>
              <a:defRPr/>
            </a:pPr>
            <a:endParaRPr lang="en-US" sz="2200" dirty="0"/>
          </a:p>
          <a:p>
            <a:pPr marL="0" indent="0" algn="ctr">
              <a:buClr>
                <a:schemeClr val="tx2">
                  <a:lumMod val="65000"/>
                  <a:lumOff val="35000"/>
                </a:schemeClr>
              </a:buClr>
              <a:buNone/>
              <a:defRPr/>
            </a:pPr>
            <a:r>
              <a:rPr lang="en-US" sz="2200" dirty="0" smtClean="0">
                <a:latin typeface="+mj-lt"/>
              </a:rPr>
              <a:t>Key Audit Matters / Proposed New ISA 701 </a:t>
            </a:r>
            <a:br>
              <a:rPr lang="en-US" sz="2200" dirty="0" smtClean="0">
                <a:latin typeface="+mj-lt"/>
              </a:rPr>
            </a:br>
            <a:r>
              <a:rPr lang="en-US" sz="2200" dirty="0" smtClean="0">
                <a:latin typeface="+mj-lt"/>
              </a:rPr>
              <a:t>(formerly referred to as “Auditor Commentary”)</a:t>
            </a:r>
          </a:p>
          <a:p>
            <a:pPr marL="0" indent="0" algn="ctr">
              <a:buClr>
                <a:schemeClr val="tx2">
                  <a:lumMod val="65000"/>
                  <a:lumOff val="35000"/>
                </a:schemeClr>
              </a:buClr>
              <a:buNone/>
              <a:defRPr/>
            </a:pPr>
            <a:endParaRPr lang="en-US" sz="2200" dirty="0">
              <a:latin typeface="+mj-lt"/>
            </a:endParaRPr>
          </a:p>
          <a:p>
            <a:pPr marL="0" indent="0" algn="ctr">
              <a:buClr>
                <a:schemeClr val="tx2">
                  <a:lumMod val="65000"/>
                  <a:lumOff val="35000"/>
                </a:schemeClr>
              </a:buClr>
              <a:buNone/>
              <a:defRPr/>
            </a:pPr>
            <a:r>
              <a:rPr lang="en-US" sz="2200" dirty="0" smtClean="0">
                <a:latin typeface="+mj-lt"/>
              </a:rPr>
              <a:t>Dan Montgomery</a:t>
            </a:r>
            <a:endParaRPr lang="en-US" sz="2000" dirty="0" smtClean="0">
              <a:latin typeface="+mj-lt"/>
            </a:endParaRPr>
          </a:p>
        </p:txBody>
      </p:sp>
      <p:sp>
        <p:nvSpPr>
          <p:cNvPr id="30722" name="Title 14"/>
          <p:cNvSpPr>
            <a:spLocks noGrp="1"/>
          </p:cNvSpPr>
          <p:nvPr>
            <p:ph type="title"/>
          </p:nvPr>
        </p:nvSpPr>
        <p:spPr>
          <a:xfrm>
            <a:off x="381004" y="400050"/>
            <a:ext cx="7543801" cy="400050"/>
          </a:xfrm>
        </p:spPr>
        <p:txBody>
          <a:bodyPr/>
          <a:lstStyle/>
          <a:p>
            <a:endParaRPr lang="en-US" dirty="0">
              <a:latin typeface="Arial" charset="0"/>
            </a:endParaRPr>
          </a:p>
        </p:txBody>
      </p:sp>
      <p:sp>
        <p:nvSpPr>
          <p:cNvPr id="5" name="Subtitle 4"/>
          <p:cNvSpPr>
            <a:spLocks noGrp="1"/>
          </p:cNvSpPr>
          <p:nvPr>
            <p:ph type="subTitle" idx="10"/>
          </p:nvPr>
        </p:nvSpPr>
        <p:spPr>
          <a:xfrm>
            <a:off x="381002" y="133350"/>
            <a:ext cx="2667001" cy="171450"/>
          </a:xfrm>
        </p:spPr>
        <p:txBody>
          <a:bodyPr/>
          <a:lstStyle/>
          <a:p>
            <a:endParaRPr lang="en-US" dirty="0"/>
          </a:p>
        </p:txBody>
      </p:sp>
    </p:spTree>
    <p:extLst>
      <p:ext uri="{BB962C8B-B14F-4D97-AF65-F5344CB8AC3E}">
        <p14:creationId xmlns:p14="http://schemas.microsoft.com/office/powerpoint/2010/main" val="8030693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381001" y="590550"/>
            <a:ext cx="7543801" cy="457200"/>
          </a:xfrm>
        </p:spPr>
        <p:txBody>
          <a:bodyPr/>
          <a:lstStyle/>
          <a:p>
            <a:r>
              <a:rPr lang="en-US" dirty="0" smtClean="0"/>
              <a:t>Auditor Commentary (AC) – Responses to the ITC</a:t>
            </a:r>
          </a:p>
        </p:txBody>
      </p:sp>
      <p:sp>
        <p:nvSpPr>
          <p:cNvPr id="9218" name="Subtitle 3"/>
          <p:cNvSpPr>
            <a:spLocks noGrp="1"/>
          </p:cNvSpPr>
          <p:nvPr>
            <p:ph type="subTitle" idx="10"/>
          </p:nvPr>
        </p:nvSpPr>
        <p:spPr>
          <a:xfrm>
            <a:off x="152405" y="114300"/>
            <a:ext cx="4495801" cy="285750"/>
          </a:xfrm>
        </p:spPr>
        <p:txBody>
          <a:bodyPr/>
          <a:lstStyle/>
          <a:p>
            <a:r>
              <a:rPr lang="nl-NL" dirty="0" smtClean="0"/>
              <a:t> </a:t>
            </a:r>
          </a:p>
        </p:txBody>
      </p:sp>
      <p:sp>
        <p:nvSpPr>
          <p:cNvPr id="8195" name="Content Placeholder 4"/>
          <p:cNvSpPr>
            <a:spLocks noGrp="1"/>
          </p:cNvSpPr>
          <p:nvPr>
            <p:ph idx="1"/>
          </p:nvPr>
        </p:nvSpPr>
        <p:spPr>
          <a:xfrm>
            <a:off x="304800" y="1276350"/>
            <a:ext cx="8763001" cy="3200400"/>
          </a:xfrm>
        </p:spPr>
        <p:txBody>
          <a:bodyPr/>
          <a:lstStyle/>
          <a:p>
            <a:pPr marL="342900" lvl="1" indent="-342900">
              <a:spcBef>
                <a:spcPts val="600"/>
              </a:spcBef>
              <a:buFontTx/>
              <a:buChar char="•"/>
            </a:pPr>
            <a:r>
              <a:rPr lang="en-US" sz="2400" dirty="0" smtClean="0">
                <a:solidFill>
                  <a:srgbClr val="595959"/>
                </a:solidFill>
              </a:rPr>
              <a:t>With respect to the concept of AC, concerns raised include</a:t>
            </a:r>
          </a:p>
          <a:p>
            <a:pPr marL="742950" lvl="2" indent="-342900">
              <a:spcBef>
                <a:spcPts val="600"/>
              </a:spcBef>
              <a:buFont typeface="Arial" pitchFamily="34" charset="0"/>
              <a:buChar char="–"/>
            </a:pPr>
            <a:r>
              <a:rPr lang="en-US" sz="2000" dirty="0" smtClean="0">
                <a:solidFill>
                  <a:srgbClr val="595959"/>
                </a:solidFill>
              </a:rPr>
              <a:t>Having auditors provide original information (such as subjective views or impressions) about the entity or the financial statements</a:t>
            </a:r>
          </a:p>
          <a:p>
            <a:pPr marL="742950" lvl="2" indent="-342900">
              <a:spcBef>
                <a:spcPts val="600"/>
              </a:spcBef>
              <a:buFont typeface="Arial" pitchFamily="34" charset="0"/>
              <a:buChar char="–"/>
            </a:pPr>
            <a:r>
              <a:rPr lang="en-US" sz="2000" dirty="0" smtClean="0">
                <a:solidFill>
                  <a:srgbClr val="595959"/>
                </a:solidFill>
              </a:rPr>
              <a:t>AC being perceived by users as separate assurance, “piecemeal” opinions or hidden qualifications</a:t>
            </a:r>
          </a:p>
          <a:p>
            <a:pPr marL="742950" lvl="2" indent="-342900">
              <a:spcBef>
                <a:spcPts val="600"/>
              </a:spcBef>
              <a:buFont typeface="Arial" pitchFamily="34" charset="0"/>
              <a:buChar char="–"/>
            </a:pPr>
            <a:r>
              <a:rPr lang="en-US" sz="2000" dirty="0" smtClean="0">
                <a:solidFill>
                  <a:srgbClr val="595959"/>
                </a:solidFill>
              </a:rPr>
              <a:t>The lack of a common definition of “public interest entities”  </a:t>
            </a:r>
          </a:p>
          <a:p>
            <a:pPr marL="742950" lvl="2" indent="-342900">
              <a:spcBef>
                <a:spcPts val="600"/>
              </a:spcBef>
              <a:buFont typeface="Arial" pitchFamily="34" charset="0"/>
              <a:buChar char="–"/>
            </a:pPr>
            <a:r>
              <a:rPr lang="en-US" sz="2000" dirty="0" smtClean="0">
                <a:solidFill>
                  <a:srgbClr val="595959"/>
                </a:solidFill>
              </a:rPr>
              <a:t>AC cannot solve all users’ information needs on its own</a:t>
            </a:r>
          </a:p>
          <a:p>
            <a:pPr marL="742950" lvl="2" indent="-342900">
              <a:spcBef>
                <a:spcPts val="600"/>
              </a:spcBef>
              <a:buFont typeface="Arial" pitchFamily="34" charset="0"/>
              <a:buChar char="–"/>
            </a:pPr>
            <a:r>
              <a:rPr lang="en-US" sz="2000" dirty="0" smtClean="0">
                <a:solidFill>
                  <a:srgbClr val="595959"/>
                </a:solidFill>
              </a:rPr>
              <a:t>The need to retain EOM and OM paragraphs and clarify relationships to new concept of AC   </a:t>
            </a:r>
            <a:endParaRPr lang="en-US" sz="2000" dirty="0">
              <a:solidFill>
                <a:srgbClr val="595959"/>
              </a:solidFill>
            </a:endParaRPr>
          </a:p>
        </p:txBody>
      </p:sp>
      <p:sp>
        <p:nvSpPr>
          <p:cNvPr id="5" name="Subtitle 3"/>
          <p:cNvSpPr txBox="1">
            <a:spLocks/>
          </p:cNvSpPr>
          <p:nvPr/>
        </p:nvSpPr>
        <p:spPr bwMode="auto">
          <a:xfrm>
            <a:off x="381000" y="114300"/>
            <a:ext cx="3276600"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lgn="l" rtl="0" eaLnBrk="1" fontAlgn="base" hangingPunct="1">
              <a:spcBef>
                <a:spcPct val="20000"/>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ct val="20000"/>
              </a:spcBef>
              <a:spcAft>
                <a:spcPct val="0"/>
              </a:spcAft>
              <a:buNone/>
              <a:defRPr>
                <a:solidFill>
                  <a:schemeClr val="tx2">
                    <a:lumMod val="65000"/>
                    <a:lumOff val="35000"/>
                  </a:schemeClr>
                </a:solidFill>
                <a:latin typeface="+mn-lt"/>
                <a:ea typeface="ＭＳ Ｐゴシック" charset="0"/>
                <a:cs typeface="+mn-cs"/>
              </a:defRPr>
            </a:lvl2pPr>
            <a:lvl3pPr marL="914400" indent="0" algn="ctr" rtl="0" eaLnBrk="1" fontAlgn="base" hangingPunct="1">
              <a:spcBef>
                <a:spcPct val="20000"/>
              </a:spcBef>
              <a:spcAft>
                <a:spcPct val="0"/>
              </a:spcAft>
              <a:buNone/>
              <a:defRPr sz="1600">
                <a:solidFill>
                  <a:schemeClr val="tx2">
                    <a:lumMod val="65000"/>
                    <a:lumOff val="35000"/>
                  </a:schemeClr>
                </a:solidFill>
                <a:latin typeface="+mn-lt"/>
                <a:ea typeface="ＭＳ Ｐゴシック" charset="0"/>
                <a:cs typeface="+mn-cs"/>
              </a:defRPr>
            </a:lvl3pPr>
            <a:lvl4pPr marL="1371600" indent="0" algn="ctr" rtl="0" eaLnBrk="1" fontAlgn="base" hangingPunct="1">
              <a:spcBef>
                <a:spcPct val="20000"/>
              </a:spcBef>
              <a:spcAft>
                <a:spcPct val="0"/>
              </a:spcAft>
              <a:buNone/>
              <a:defRPr sz="1400">
                <a:solidFill>
                  <a:schemeClr val="tx2">
                    <a:lumMod val="65000"/>
                    <a:lumOff val="35000"/>
                  </a:schemeClr>
                </a:solidFill>
                <a:latin typeface="+mn-lt"/>
                <a:ea typeface="ＭＳ Ｐゴシック" charset="0"/>
                <a:cs typeface="+mn-cs"/>
              </a:defRPr>
            </a:lvl4pPr>
            <a:lvl5pPr marL="1828800" indent="0" algn="ctr" rtl="0" eaLnBrk="1" fontAlgn="base" hangingPunct="1">
              <a:spcBef>
                <a:spcPct val="20000"/>
              </a:spcBef>
              <a:spcAft>
                <a:spcPct val="0"/>
              </a:spcAft>
              <a:buNone/>
              <a:defRPr sz="12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pPr>
              <a:tabLst>
                <a:tab pos="1654175" algn="l"/>
                <a:tab pos="1658938" algn="l"/>
              </a:tabLst>
            </a:pPr>
            <a:r>
              <a:rPr lang="en-US" dirty="0" smtClean="0"/>
              <a:t>Key Audit Matters</a:t>
            </a:r>
            <a:endParaRPr lang="en-US" dirty="0"/>
          </a:p>
        </p:txBody>
      </p:sp>
    </p:spTree>
    <p:extLst>
      <p:ext uri="{BB962C8B-B14F-4D97-AF65-F5344CB8AC3E}">
        <p14:creationId xmlns:p14="http://schemas.microsoft.com/office/powerpoint/2010/main" val="303710288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325272" y="419100"/>
            <a:ext cx="7543800" cy="400050"/>
          </a:xfrm>
        </p:spPr>
        <p:txBody>
          <a:bodyPr/>
          <a:lstStyle/>
          <a:p>
            <a:r>
              <a:rPr lang="en-US" dirty="0" smtClean="0"/>
              <a:t/>
            </a:r>
            <a:br>
              <a:rPr lang="en-US" dirty="0" smtClean="0"/>
            </a:br>
            <a:r>
              <a:rPr lang="en-US" dirty="0" smtClean="0"/>
              <a:t>IAASB Discussions to Date</a:t>
            </a:r>
          </a:p>
        </p:txBody>
      </p:sp>
      <p:sp>
        <p:nvSpPr>
          <p:cNvPr id="8195" name="Content Placeholder 4"/>
          <p:cNvSpPr>
            <a:spLocks noGrp="1"/>
          </p:cNvSpPr>
          <p:nvPr>
            <p:ph idx="1"/>
          </p:nvPr>
        </p:nvSpPr>
        <p:spPr>
          <a:xfrm>
            <a:off x="328684" y="2647950"/>
            <a:ext cx="8739116" cy="1219200"/>
          </a:xfrm>
          <a:ln w="28575">
            <a:solidFill>
              <a:schemeClr val="tx1"/>
            </a:solidFill>
          </a:ln>
        </p:spPr>
        <p:txBody>
          <a:bodyPr/>
          <a:lstStyle/>
          <a:p>
            <a:pPr marL="0" indent="0" algn="just">
              <a:spcBef>
                <a:spcPts val="0"/>
              </a:spcBef>
              <a:spcAft>
                <a:spcPts val="600"/>
              </a:spcAft>
              <a:buNone/>
            </a:pPr>
            <a:r>
              <a:rPr lang="en-US" sz="1800" i="1" dirty="0" smtClean="0"/>
              <a:t>Revised Objective: </a:t>
            </a:r>
            <a:r>
              <a:rPr lang="en-US" sz="1800" b="1" kern="1200" dirty="0"/>
              <a:t>The objective of the auditor, having formed an opinion on the financial statements, is to communicate in the auditor’s report those matters that, in the auditor’s professional judgment, were of most significance in the audit of the financial statements.</a:t>
            </a:r>
          </a:p>
          <a:p>
            <a:pPr marL="0" indent="0">
              <a:spcBef>
                <a:spcPts val="1200"/>
              </a:spcBef>
              <a:spcAft>
                <a:spcPts val="300"/>
              </a:spcAft>
              <a:buNone/>
            </a:pPr>
            <a:r>
              <a:rPr lang="en-US" sz="1800" i="1" dirty="0" smtClean="0"/>
              <a:t>Matters to be included in </a:t>
            </a:r>
            <a:r>
              <a:rPr lang="en-US" sz="1800" b="1" i="1" dirty="0" smtClean="0"/>
              <a:t>Key Audit Matters </a:t>
            </a:r>
            <a:r>
              <a:rPr lang="en-US" sz="1800" i="1" dirty="0" smtClean="0"/>
              <a:t>will depend on auditor judgment</a:t>
            </a:r>
          </a:p>
          <a:p>
            <a:pPr marL="0" indent="0">
              <a:buNone/>
            </a:pPr>
            <a:endParaRPr lang="en-US" dirty="0" smtClean="0"/>
          </a:p>
        </p:txBody>
      </p:sp>
      <p:sp>
        <p:nvSpPr>
          <p:cNvPr id="9218" name="Subtitle 3"/>
          <p:cNvSpPr>
            <a:spLocks noGrp="1"/>
          </p:cNvSpPr>
          <p:nvPr>
            <p:ph type="subTitle" idx="10"/>
          </p:nvPr>
        </p:nvSpPr>
        <p:spPr/>
        <p:txBody>
          <a:bodyPr/>
          <a:lstStyle/>
          <a:p>
            <a:r>
              <a:rPr lang="nl-NL" smtClean="0"/>
              <a:t> </a:t>
            </a:r>
            <a:endParaRPr lang="nl-NL" dirty="0" smtClean="0"/>
          </a:p>
        </p:txBody>
      </p:sp>
      <p:sp>
        <p:nvSpPr>
          <p:cNvPr id="9" name="Content Placeholder 4"/>
          <p:cNvSpPr txBox="1">
            <a:spLocks/>
          </p:cNvSpPr>
          <p:nvPr/>
        </p:nvSpPr>
        <p:spPr bwMode="auto">
          <a:xfrm>
            <a:off x="328684" y="2114550"/>
            <a:ext cx="8739116" cy="381000"/>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a:solidFill>
                  <a:schemeClr val="tx2">
                    <a:lumMod val="65000"/>
                    <a:lumOff val="35000"/>
                  </a:schemeClr>
                </a:solidFill>
                <a:latin typeface="+mn-lt"/>
                <a:ea typeface="ＭＳ Ｐゴシック" charset="0"/>
                <a:cs typeface="+mn-cs"/>
              </a:defRPr>
            </a:lvl2pPr>
            <a:lvl3pPr marL="1143000" indent="-228600" algn="l" rtl="0" eaLnBrk="1" fontAlgn="base" hangingPunct="1">
              <a:spcBef>
                <a:spcPct val="20000"/>
              </a:spcBef>
              <a:spcAft>
                <a:spcPct val="0"/>
              </a:spcAft>
              <a:buChar char="•"/>
              <a:defRPr sz="1600">
                <a:solidFill>
                  <a:schemeClr val="tx2">
                    <a:lumMod val="65000"/>
                    <a:lumOff val="35000"/>
                  </a:schemeClr>
                </a:solidFill>
                <a:latin typeface="+mn-lt"/>
                <a:ea typeface="ＭＳ Ｐゴシック" charset="0"/>
                <a:cs typeface="+mn-cs"/>
              </a:defRPr>
            </a:lvl3pPr>
            <a:lvl4pPr marL="1600200" indent="-228600" algn="l" rtl="0" eaLnBrk="1" fontAlgn="base" hangingPunct="1">
              <a:spcBef>
                <a:spcPct val="20000"/>
              </a:spcBef>
              <a:spcAft>
                <a:spcPct val="0"/>
              </a:spcAft>
              <a:buChar char="–"/>
              <a:defRPr sz="1400">
                <a:solidFill>
                  <a:schemeClr val="tx2">
                    <a:lumMod val="65000"/>
                    <a:lumOff val="35000"/>
                  </a:schemeClr>
                </a:solidFill>
                <a:latin typeface="+mn-lt"/>
                <a:ea typeface="ＭＳ Ｐゴシック" charset="0"/>
                <a:cs typeface="+mn-cs"/>
              </a:defRPr>
            </a:lvl4pPr>
            <a:lvl5pPr marL="2057400" indent="-228600" algn="l" rtl="0" eaLnBrk="1" fontAlgn="base" hangingPunct="1">
              <a:spcBef>
                <a:spcPct val="20000"/>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spcBef>
                <a:spcPts val="0"/>
              </a:spcBef>
              <a:buNone/>
            </a:pPr>
            <a:r>
              <a:rPr lang="en-US" sz="1800" i="1" dirty="0" smtClean="0"/>
              <a:t>Revised Title: </a:t>
            </a:r>
            <a:r>
              <a:rPr lang="en-US" sz="1800" b="1" dirty="0"/>
              <a:t>Key Audit Matters</a:t>
            </a:r>
          </a:p>
          <a:p>
            <a:pPr marL="0" indent="0">
              <a:spcBef>
                <a:spcPts val="0"/>
              </a:spcBef>
              <a:buFontTx/>
              <a:buNone/>
            </a:pPr>
            <a:r>
              <a:rPr lang="en-US" sz="2000" i="1" dirty="0" smtClean="0"/>
              <a:t> </a:t>
            </a:r>
            <a:endParaRPr lang="en-US" sz="2000" dirty="0" smtClean="0"/>
          </a:p>
        </p:txBody>
      </p:sp>
      <p:sp>
        <p:nvSpPr>
          <p:cNvPr id="14" name="Content Placeholder 4"/>
          <p:cNvSpPr txBox="1">
            <a:spLocks/>
          </p:cNvSpPr>
          <p:nvPr/>
        </p:nvSpPr>
        <p:spPr bwMode="auto">
          <a:xfrm>
            <a:off x="328684" y="1352550"/>
            <a:ext cx="8739116" cy="621546"/>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a:solidFill>
                  <a:schemeClr val="tx2">
                    <a:lumMod val="65000"/>
                    <a:lumOff val="35000"/>
                  </a:schemeClr>
                </a:solidFill>
                <a:latin typeface="+mn-lt"/>
                <a:ea typeface="ＭＳ Ｐゴシック" charset="0"/>
                <a:cs typeface="+mn-cs"/>
              </a:defRPr>
            </a:lvl2pPr>
            <a:lvl3pPr marL="1143000" indent="-228600" algn="l" rtl="0" eaLnBrk="1" fontAlgn="base" hangingPunct="1">
              <a:spcBef>
                <a:spcPct val="20000"/>
              </a:spcBef>
              <a:spcAft>
                <a:spcPct val="0"/>
              </a:spcAft>
              <a:buChar char="•"/>
              <a:defRPr sz="1600">
                <a:solidFill>
                  <a:schemeClr val="tx2">
                    <a:lumMod val="65000"/>
                    <a:lumOff val="35000"/>
                  </a:schemeClr>
                </a:solidFill>
                <a:latin typeface="+mn-lt"/>
                <a:ea typeface="ＭＳ Ｐゴシック" charset="0"/>
                <a:cs typeface="+mn-cs"/>
              </a:defRPr>
            </a:lvl3pPr>
            <a:lvl4pPr marL="1600200" indent="-228600" algn="l" rtl="0" eaLnBrk="1" fontAlgn="base" hangingPunct="1">
              <a:spcBef>
                <a:spcPct val="20000"/>
              </a:spcBef>
              <a:spcAft>
                <a:spcPct val="0"/>
              </a:spcAft>
              <a:buChar char="–"/>
              <a:defRPr sz="1400">
                <a:solidFill>
                  <a:schemeClr val="tx2">
                    <a:lumMod val="65000"/>
                    <a:lumOff val="35000"/>
                  </a:schemeClr>
                </a:solidFill>
                <a:latin typeface="+mn-lt"/>
                <a:ea typeface="ＭＳ Ｐゴシック" charset="0"/>
                <a:cs typeface="+mn-cs"/>
              </a:defRPr>
            </a:lvl4pPr>
            <a:lvl5pPr marL="2057400" indent="-228600" algn="l" rtl="0" eaLnBrk="1" fontAlgn="base" hangingPunct="1">
              <a:spcBef>
                <a:spcPct val="20000"/>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a:lstStyle>
          <a:p>
            <a:pPr marL="0" indent="0" algn="just">
              <a:spcBef>
                <a:spcPts val="0"/>
              </a:spcBef>
              <a:buNone/>
            </a:pPr>
            <a:r>
              <a:rPr lang="en-US" sz="1800" b="1" dirty="0" smtClean="0"/>
              <a:t>New</a:t>
            </a:r>
            <a:r>
              <a:rPr lang="en-US" sz="1800" dirty="0" smtClean="0"/>
              <a:t> section to be required in the auditor’s report for a </a:t>
            </a:r>
            <a:r>
              <a:rPr lang="en-US" sz="1800" dirty="0"/>
              <a:t>listed </a:t>
            </a:r>
            <a:r>
              <a:rPr lang="en-US" sz="1800" dirty="0" smtClean="0"/>
              <a:t>entity in accordance with </a:t>
            </a:r>
            <a:r>
              <a:rPr lang="en-US" sz="1800" b="1" dirty="0"/>
              <a:t>n</a:t>
            </a:r>
            <a:r>
              <a:rPr lang="en-US" sz="1800" b="1" dirty="0" smtClean="0"/>
              <a:t>ew </a:t>
            </a:r>
            <a:r>
              <a:rPr lang="en-US" sz="1800" dirty="0"/>
              <a:t>ISA 701</a:t>
            </a:r>
          </a:p>
          <a:p>
            <a:pPr marL="0" indent="0">
              <a:spcBef>
                <a:spcPts val="0"/>
              </a:spcBef>
              <a:buFontTx/>
              <a:buNone/>
            </a:pPr>
            <a:endParaRPr lang="en-US" sz="1800" b="1" dirty="0"/>
          </a:p>
        </p:txBody>
      </p:sp>
      <p:sp>
        <p:nvSpPr>
          <p:cNvPr id="7" name="Subtitle 3"/>
          <p:cNvSpPr txBox="1">
            <a:spLocks/>
          </p:cNvSpPr>
          <p:nvPr/>
        </p:nvSpPr>
        <p:spPr bwMode="auto">
          <a:xfrm>
            <a:off x="304800" y="190500"/>
            <a:ext cx="3276600"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lgn="l" rtl="0" eaLnBrk="1" fontAlgn="base" hangingPunct="1">
              <a:spcBef>
                <a:spcPct val="20000"/>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ct val="20000"/>
              </a:spcBef>
              <a:spcAft>
                <a:spcPct val="0"/>
              </a:spcAft>
              <a:buNone/>
              <a:defRPr>
                <a:solidFill>
                  <a:schemeClr val="tx2">
                    <a:lumMod val="65000"/>
                    <a:lumOff val="35000"/>
                  </a:schemeClr>
                </a:solidFill>
                <a:latin typeface="+mn-lt"/>
                <a:ea typeface="ＭＳ Ｐゴシック" charset="0"/>
                <a:cs typeface="+mn-cs"/>
              </a:defRPr>
            </a:lvl2pPr>
            <a:lvl3pPr marL="914400" indent="0" algn="ctr" rtl="0" eaLnBrk="1" fontAlgn="base" hangingPunct="1">
              <a:spcBef>
                <a:spcPct val="20000"/>
              </a:spcBef>
              <a:spcAft>
                <a:spcPct val="0"/>
              </a:spcAft>
              <a:buNone/>
              <a:defRPr sz="1600">
                <a:solidFill>
                  <a:schemeClr val="tx2">
                    <a:lumMod val="65000"/>
                    <a:lumOff val="35000"/>
                  </a:schemeClr>
                </a:solidFill>
                <a:latin typeface="+mn-lt"/>
                <a:ea typeface="ＭＳ Ｐゴシック" charset="0"/>
                <a:cs typeface="+mn-cs"/>
              </a:defRPr>
            </a:lvl3pPr>
            <a:lvl4pPr marL="1371600" indent="0" algn="ctr" rtl="0" eaLnBrk="1" fontAlgn="base" hangingPunct="1">
              <a:spcBef>
                <a:spcPct val="20000"/>
              </a:spcBef>
              <a:spcAft>
                <a:spcPct val="0"/>
              </a:spcAft>
              <a:buNone/>
              <a:defRPr sz="1400">
                <a:solidFill>
                  <a:schemeClr val="tx2">
                    <a:lumMod val="65000"/>
                    <a:lumOff val="35000"/>
                  </a:schemeClr>
                </a:solidFill>
                <a:latin typeface="+mn-lt"/>
                <a:ea typeface="ＭＳ Ｐゴシック" charset="0"/>
                <a:cs typeface="+mn-cs"/>
              </a:defRPr>
            </a:lvl4pPr>
            <a:lvl5pPr marL="1828800" indent="0" algn="ctr" rtl="0" eaLnBrk="1" fontAlgn="base" hangingPunct="1">
              <a:spcBef>
                <a:spcPct val="20000"/>
              </a:spcBef>
              <a:spcAft>
                <a:spcPct val="0"/>
              </a:spcAft>
              <a:buNone/>
              <a:defRPr sz="12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pPr>
              <a:tabLst>
                <a:tab pos="1658938" algn="l"/>
              </a:tabLst>
            </a:pPr>
            <a:r>
              <a:rPr lang="en-US" dirty="0" smtClean="0"/>
              <a:t>Key Audit Matters</a:t>
            </a:r>
            <a:endParaRPr lang="en-US" dirty="0"/>
          </a:p>
        </p:txBody>
      </p:sp>
    </p:spTree>
    <p:extLst>
      <p:ext uri="{BB962C8B-B14F-4D97-AF65-F5344CB8AC3E}">
        <p14:creationId xmlns:p14="http://schemas.microsoft.com/office/powerpoint/2010/main" val="25836318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p:cNvSpPr>
          <p:nvPr>
            <p:ph type="title"/>
          </p:nvPr>
        </p:nvSpPr>
        <p:spPr>
          <a:xfrm>
            <a:off x="381001" y="590550"/>
            <a:ext cx="7543801" cy="457200"/>
          </a:xfrm>
        </p:spPr>
        <p:txBody>
          <a:bodyPr/>
          <a:lstStyle/>
          <a:p>
            <a:r>
              <a:rPr lang="en-US" dirty="0" smtClean="0"/>
              <a:t>Factors in Determining Key Audit Matters</a:t>
            </a:r>
          </a:p>
        </p:txBody>
      </p:sp>
      <p:sp>
        <p:nvSpPr>
          <p:cNvPr id="9218" name="Subtitle 3"/>
          <p:cNvSpPr>
            <a:spLocks noGrp="1"/>
          </p:cNvSpPr>
          <p:nvPr>
            <p:ph type="subTitle" idx="10"/>
          </p:nvPr>
        </p:nvSpPr>
        <p:spPr>
          <a:xfrm>
            <a:off x="152405" y="114300"/>
            <a:ext cx="4495801" cy="285750"/>
          </a:xfrm>
        </p:spPr>
        <p:txBody>
          <a:bodyPr/>
          <a:lstStyle/>
          <a:p>
            <a:r>
              <a:rPr lang="nl-NL" dirty="0" smtClean="0"/>
              <a:t> </a:t>
            </a:r>
          </a:p>
        </p:txBody>
      </p:sp>
      <p:sp>
        <p:nvSpPr>
          <p:cNvPr id="8195" name="Content Placeholder 4"/>
          <p:cNvSpPr>
            <a:spLocks noGrp="1"/>
          </p:cNvSpPr>
          <p:nvPr>
            <p:ph idx="1"/>
          </p:nvPr>
        </p:nvSpPr>
        <p:spPr>
          <a:xfrm>
            <a:off x="351970" y="1200150"/>
            <a:ext cx="8763001" cy="3429000"/>
          </a:xfrm>
        </p:spPr>
        <p:txBody>
          <a:bodyPr/>
          <a:lstStyle/>
          <a:p>
            <a:pPr>
              <a:buFontTx/>
              <a:buChar char="•"/>
            </a:pPr>
            <a:r>
              <a:rPr lang="en-US" sz="2200" dirty="0" smtClean="0"/>
              <a:t>No required KAMs, but requirement to include a statement if auditor of a listed entity determines there is “nothing to report”</a:t>
            </a:r>
          </a:p>
          <a:p>
            <a:pPr>
              <a:buFontTx/>
              <a:buChar char="•"/>
            </a:pPr>
            <a:r>
              <a:rPr lang="en-US" sz="2200" dirty="0" smtClean="0"/>
              <a:t>Auditor </a:t>
            </a:r>
            <a:r>
              <a:rPr lang="en-US" sz="2200" dirty="0"/>
              <a:t>uses professional judgment, taking into account the nature and extent of communications with </a:t>
            </a:r>
            <a:r>
              <a:rPr lang="en-US" sz="2200" dirty="0" smtClean="0"/>
              <a:t>TCWG, including </a:t>
            </a:r>
            <a:endParaRPr lang="en-US" sz="2200" dirty="0"/>
          </a:p>
          <a:p>
            <a:pPr marL="742950" lvl="2" indent="-342900">
              <a:spcBef>
                <a:spcPts val="600"/>
              </a:spcBef>
              <a:buFont typeface="Arial" pitchFamily="34" charset="0"/>
              <a:buChar char="–"/>
            </a:pPr>
            <a:r>
              <a:rPr lang="en-US" sz="1800" dirty="0">
                <a:solidFill>
                  <a:srgbClr val="595959"/>
                </a:solidFill>
              </a:rPr>
              <a:t>Whether the matter </a:t>
            </a:r>
            <a:r>
              <a:rPr lang="en-US" sz="1800" dirty="0" smtClean="0">
                <a:solidFill>
                  <a:srgbClr val="595959"/>
                </a:solidFill>
              </a:rPr>
              <a:t>was </a:t>
            </a:r>
            <a:r>
              <a:rPr lang="en-US" sz="1800" dirty="0">
                <a:solidFill>
                  <a:srgbClr val="595959"/>
                </a:solidFill>
              </a:rPr>
              <a:t>a significant risk in accordance with ISA </a:t>
            </a:r>
            <a:r>
              <a:rPr lang="en-US" sz="1800" dirty="0" smtClean="0">
                <a:solidFill>
                  <a:srgbClr val="595959"/>
                </a:solidFill>
              </a:rPr>
              <a:t>315</a:t>
            </a:r>
            <a:endParaRPr lang="en-US" sz="1800" dirty="0">
              <a:solidFill>
                <a:srgbClr val="595959"/>
              </a:solidFill>
            </a:endParaRPr>
          </a:p>
          <a:p>
            <a:pPr marL="742950" lvl="2" indent="-342900">
              <a:spcBef>
                <a:spcPts val="600"/>
              </a:spcBef>
              <a:buFont typeface="Arial" pitchFamily="34" charset="0"/>
              <a:buChar char="–"/>
            </a:pPr>
            <a:r>
              <a:rPr lang="en-US" sz="1800" dirty="0" smtClean="0">
                <a:solidFill>
                  <a:srgbClr val="595959"/>
                </a:solidFill>
              </a:rPr>
              <a:t>The </a:t>
            </a:r>
            <a:r>
              <a:rPr lang="en-US" sz="1800" dirty="0">
                <a:solidFill>
                  <a:srgbClr val="595959"/>
                </a:solidFill>
              </a:rPr>
              <a:t>degree of difficulty encountered in obtaining sufficient appropriate audit evidence about the </a:t>
            </a:r>
            <a:r>
              <a:rPr lang="en-US" sz="1800" dirty="0" smtClean="0">
                <a:solidFill>
                  <a:srgbClr val="595959"/>
                </a:solidFill>
              </a:rPr>
              <a:t>matter</a:t>
            </a:r>
            <a:endParaRPr lang="en-US" sz="1800" dirty="0">
              <a:solidFill>
                <a:srgbClr val="595959"/>
              </a:solidFill>
            </a:endParaRPr>
          </a:p>
          <a:p>
            <a:pPr marL="742950" lvl="2" indent="-342900">
              <a:spcBef>
                <a:spcPts val="600"/>
              </a:spcBef>
              <a:buFont typeface="Arial" pitchFamily="34" charset="0"/>
              <a:buChar char="–"/>
            </a:pPr>
            <a:r>
              <a:rPr lang="en-US" sz="1800" dirty="0">
                <a:solidFill>
                  <a:srgbClr val="595959"/>
                </a:solidFill>
              </a:rPr>
              <a:t>The difficulty of the judgment involved relating to the </a:t>
            </a:r>
            <a:r>
              <a:rPr lang="en-US" sz="1800" dirty="0" smtClean="0">
                <a:solidFill>
                  <a:srgbClr val="595959"/>
                </a:solidFill>
              </a:rPr>
              <a:t>matter  </a:t>
            </a:r>
          </a:p>
          <a:p>
            <a:pPr marL="742950" lvl="2" indent="-342900">
              <a:spcBef>
                <a:spcPts val="600"/>
              </a:spcBef>
              <a:buFont typeface="Arial" pitchFamily="34" charset="0"/>
              <a:buChar char="–"/>
            </a:pPr>
            <a:r>
              <a:rPr lang="en-US" sz="1800" dirty="0" smtClean="0">
                <a:solidFill>
                  <a:srgbClr val="595959"/>
                </a:solidFill>
              </a:rPr>
              <a:t>Whether the auditor identified a significant deficiency in internal control relating to the matter</a:t>
            </a:r>
          </a:p>
          <a:p>
            <a:pPr marL="742950" lvl="2" indent="-342900">
              <a:spcBef>
                <a:spcPts val="600"/>
              </a:spcBef>
              <a:buFont typeface="Arial" pitchFamily="34" charset="0"/>
              <a:buChar char="–"/>
            </a:pPr>
            <a:endParaRPr lang="en-US" sz="2000" dirty="0">
              <a:solidFill>
                <a:srgbClr val="595959"/>
              </a:solidFill>
            </a:endParaRPr>
          </a:p>
        </p:txBody>
      </p:sp>
      <p:sp>
        <p:nvSpPr>
          <p:cNvPr id="5" name="Subtitle 3"/>
          <p:cNvSpPr txBox="1">
            <a:spLocks/>
          </p:cNvSpPr>
          <p:nvPr/>
        </p:nvSpPr>
        <p:spPr bwMode="auto">
          <a:xfrm>
            <a:off x="381000" y="190500"/>
            <a:ext cx="3276600"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lgn="l" rtl="0" eaLnBrk="1" fontAlgn="base" hangingPunct="1">
              <a:spcBef>
                <a:spcPct val="20000"/>
              </a:spcBef>
              <a:spcAft>
                <a:spcPct val="0"/>
              </a:spcAft>
              <a:buNone/>
              <a:defRPr sz="1400">
                <a:solidFill>
                  <a:schemeClr val="bg1"/>
                </a:solidFill>
                <a:latin typeface="+mn-lt"/>
                <a:ea typeface="ＭＳ Ｐゴシック" charset="0"/>
                <a:cs typeface="ＭＳ Ｐゴシック" charset="0"/>
              </a:defRPr>
            </a:lvl1pPr>
            <a:lvl2pPr marL="457200" indent="0" algn="ctr" rtl="0" eaLnBrk="1" fontAlgn="base" hangingPunct="1">
              <a:spcBef>
                <a:spcPct val="20000"/>
              </a:spcBef>
              <a:spcAft>
                <a:spcPct val="0"/>
              </a:spcAft>
              <a:buNone/>
              <a:defRPr>
                <a:solidFill>
                  <a:schemeClr val="tx2">
                    <a:lumMod val="65000"/>
                    <a:lumOff val="35000"/>
                  </a:schemeClr>
                </a:solidFill>
                <a:latin typeface="+mn-lt"/>
                <a:ea typeface="ＭＳ Ｐゴシック" charset="0"/>
                <a:cs typeface="+mn-cs"/>
              </a:defRPr>
            </a:lvl2pPr>
            <a:lvl3pPr marL="914400" indent="0" algn="ctr" rtl="0" eaLnBrk="1" fontAlgn="base" hangingPunct="1">
              <a:spcBef>
                <a:spcPct val="20000"/>
              </a:spcBef>
              <a:spcAft>
                <a:spcPct val="0"/>
              </a:spcAft>
              <a:buNone/>
              <a:defRPr sz="1600">
                <a:solidFill>
                  <a:schemeClr val="tx2">
                    <a:lumMod val="65000"/>
                    <a:lumOff val="35000"/>
                  </a:schemeClr>
                </a:solidFill>
                <a:latin typeface="+mn-lt"/>
                <a:ea typeface="ＭＳ Ｐゴシック" charset="0"/>
                <a:cs typeface="+mn-cs"/>
              </a:defRPr>
            </a:lvl3pPr>
            <a:lvl4pPr marL="1371600" indent="0" algn="ctr" rtl="0" eaLnBrk="1" fontAlgn="base" hangingPunct="1">
              <a:spcBef>
                <a:spcPct val="20000"/>
              </a:spcBef>
              <a:spcAft>
                <a:spcPct val="0"/>
              </a:spcAft>
              <a:buNone/>
              <a:defRPr sz="1400">
                <a:solidFill>
                  <a:schemeClr val="tx2">
                    <a:lumMod val="65000"/>
                    <a:lumOff val="35000"/>
                  </a:schemeClr>
                </a:solidFill>
                <a:latin typeface="+mn-lt"/>
                <a:ea typeface="ＭＳ Ｐゴシック" charset="0"/>
                <a:cs typeface="+mn-cs"/>
              </a:defRPr>
            </a:lvl4pPr>
            <a:lvl5pPr marL="1828800" indent="0" algn="ctr" rtl="0" eaLnBrk="1" fontAlgn="base" hangingPunct="1">
              <a:spcBef>
                <a:spcPct val="20000"/>
              </a:spcBef>
              <a:spcAft>
                <a:spcPct val="0"/>
              </a:spcAft>
              <a:buNone/>
              <a:defRPr sz="1200">
                <a:solidFill>
                  <a:schemeClr val="tx2">
                    <a:lumMod val="65000"/>
                    <a:lumOff val="35000"/>
                  </a:schemeClr>
                </a:solidFill>
                <a:latin typeface="+mn-lt"/>
                <a:ea typeface="ＭＳ Ｐゴシック" charset="0"/>
                <a:cs typeface="+mn-cs"/>
              </a:defRPr>
            </a:lvl5pPr>
            <a:lvl6pPr marL="2286000" indent="0" algn="ctr" rtl="0" eaLnBrk="1" fontAlgn="base" hangingPunct="1">
              <a:spcBef>
                <a:spcPct val="20000"/>
              </a:spcBef>
              <a:spcAft>
                <a:spcPct val="0"/>
              </a:spcAft>
              <a:buNone/>
              <a:defRPr sz="2000">
                <a:solidFill>
                  <a:schemeClr val="tx1"/>
                </a:solidFill>
                <a:latin typeface="+mn-lt"/>
                <a:ea typeface="+mn-ea"/>
                <a:cs typeface="+mn-cs"/>
              </a:defRPr>
            </a:lvl6pPr>
            <a:lvl7pPr marL="2743200" indent="0" algn="ctr" rtl="0" eaLnBrk="1" fontAlgn="base" hangingPunct="1">
              <a:spcBef>
                <a:spcPct val="20000"/>
              </a:spcBef>
              <a:spcAft>
                <a:spcPct val="0"/>
              </a:spcAft>
              <a:buNone/>
              <a:defRPr sz="2000">
                <a:solidFill>
                  <a:schemeClr val="tx1"/>
                </a:solidFill>
                <a:latin typeface="+mn-lt"/>
                <a:ea typeface="+mn-ea"/>
                <a:cs typeface="+mn-cs"/>
              </a:defRPr>
            </a:lvl7pPr>
            <a:lvl8pPr marL="3200400" indent="0" algn="ctr" rtl="0" eaLnBrk="1" fontAlgn="base" hangingPunct="1">
              <a:spcBef>
                <a:spcPct val="20000"/>
              </a:spcBef>
              <a:spcAft>
                <a:spcPct val="0"/>
              </a:spcAft>
              <a:buNone/>
              <a:defRPr sz="2000">
                <a:solidFill>
                  <a:schemeClr val="tx1"/>
                </a:solidFill>
                <a:latin typeface="+mn-lt"/>
                <a:ea typeface="+mn-ea"/>
                <a:cs typeface="+mn-cs"/>
              </a:defRPr>
            </a:lvl8pPr>
            <a:lvl9pPr marL="3657600" indent="0" algn="ctr" rtl="0" eaLnBrk="1" fontAlgn="base" hangingPunct="1">
              <a:spcBef>
                <a:spcPct val="20000"/>
              </a:spcBef>
              <a:spcAft>
                <a:spcPct val="0"/>
              </a:spcAft>
              <a:buNone/>
              <a:defRPr sz="2000">
                <a:solidFill>
                  <a:schemeClr val="tx1"/>
                </a:solidFill>
                <a:latin typeface="+mn-lt"/>
                <a:ea typeface="+mn-ea"/>
                <a:cs typeface="+mn-cs"/>
              </a:defRPr>
            </a:lvl9pPr>
          </a:lstStyle>
          <a:p>
            <a:pPr>
              <a:tabLst>
                <a:tab pos="1654175" algn="l"/>
                <a:tab pos="1658938" algn="l"/>
              </a:tabLst>
            </a:pPr>
            <a:r>
              <a:rPr lang="en-US" dirty="0" smtClean="0"/>
              <a:t>Key Audit Matters</a:t>
            </a:r>
            <a:endParaRPr lang="en-US" dirty="0"/>
          </a:p>
        </p:txBody>
      </p:sp>
    </p:spTree>
    <p:extLst>
      <p:ext uri="{BB962C8B-B14F-4D97-AF65-F5344CB8AC3E}">
        <p14:creationId xmlns:p14="http://schemas.microsoft.com/office/powerpoint/2010/main" val="26478152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a:xfrm>
            <a:off x="304800" y="1352550"/>
            <a:ext cx="8686800" cy="3352800"/>
          </a:xfrm>
        </p:spPr>
        <p:txBody>
          <a:bodyPr/>
          <a:lstStyle/>
          <a:p>
            <a:pPr marL="0" indent="0" algn="ctr">
              <a:buClr>
                <a:schemeClr val="tx2">
                  <a:lumMod val="65000"/>
                  <a:lumOff val="35000"/>
                </a:schemeClr>
              </a:buClr>
              <a:buNone/>
              <a:defRPr/>
            </a:pPr>
            <a:endParaRPr lang="en-US" sz="2200" dirty="0" smtClean="0"/>
          </a:p>
          <a:p>
            <a:pPr marL="0" indent="0" algn="ctr">
              <a:buClr>
                <a:schemeClr val="tx2">
                  <a:lumMod val="65000"/>
                  <a:lumOff val="35000"/>
                </a:schemeClr>
              </a:buClr>
              <a:buNone/>
              <a:defRPr/>
            </a:pPr>
            <a:endParaRPr lang="en-US" sz="2200" dirty="0"/>
          </a:p>
          <a:p>
            <a:pPr marL="0" indent="0" algn="ctr">
              <a:buNone/>
            </a:pPr>
            <a:r>
              <a:rPr lang="en-US" sz="2200" dirty="0"/>
              <a:t>Clarifications and Transparency Improvements and </a:t>
            </a:r>
            <a:endParaRPr lang="en-US" sz="2200" dirty="0" smtClean="0"/>
          </a:p>
          <a:p>
            <a:pPr marL="0" indent="0" algn="ctr">
              <a:spcBef>
                <a:spcPts val="0"/>
              </a:spcBef>
              <a:buNone/>
            </a:pPr>
            <a:r>
              <a:rPr lang="en-US" sz="2200" dirty="0" smtClean="0"/>
              <a:t>Resulting </a:t>
            </a:r>
            <a:r>
              <a:rPr lang="en-US" sz="2200" dirty="0"/>
              <a:t>Proposed Changes to ISA 700 </a:t>
            </a:r>
          </a:p>
          <a:p>
            <a:pPr marL="0" indent="0" algn="ctr">
              <a:buClr>
                <a:schemeClr val="tx2">
                  <a:lumMod val="65000"/>
                  <a:lumOff val="35000"/>
                </a:schemeClr>
              </a:buClr>
              <a:buNone/>
              <a:defRPr/>
            </a:pPr>
            <a:endParaRPr lang="en-US" sz="2200" dirty="0">
              <a:latin typeface="Arial" charset="0"/>
            </a:endParaRPr>
          </a:p>
          <a:p>
            <a:pPr marL="0" indent="0" algn="ctr">
              <a:buClr>
                <a:schemeClr val="tx2">
                  <a:lumMod val="65000"/>
                  <a:lumOff val="35000"/>
                </a:schemeClr>
              </a:buClr>
              <a:buNone/>
              <a:defRPr/>
            </a:pPr>
            <a:r>
              <a:rPr lang="en-US" sz="2200" dirty="0" smtClean="0">
                <a:latin typeface="Arial" charset="0"/>
              </a:rPr>
              <a:t>Bruce Winter</a:t>
            </a:r>
            <a:endParaRPr lang="en-US" sz="2000" dirty="0" smtClean="0">
              <a:latin typeface="Arial" charset="0"/>
            </a:endParaRPr>
          </a:p>
        </p:txBody>
      </p:sp>
      <p:sp>
        <p:nvSpPr>
          <p:cNvPr id="30722" name="Title 14"/>
          <p:cNvSpPr>
            <a:spLocks noGrp="1"/>
          </p:cNvSpPr>
          <p:nvPr>
            <p:ph type="title"/>
          </p:nvPr>
        </p:nvSpPr>
        <p:spPr>
          <a:xfrm>
            <a:off x="381004" y="400050"/>
            <a:ext cx="7543801" cy="400050"/>
          </a:xfrm>
        </p:spPr>
        <p:txBody>
          <a:bodyPr/>
          <a:lstStyle/>
          <a:p>
            <a:endParaRPr lang="en-US" dirty="0">
              <a:latin typeface="Arial" charset="0"/>
            </a:endParaRPr>
          </a:p>
        </p:txBody>
      </p:sp>
      <p:sp>
        <p:nvSpPr>
          <p:cNvPr id="5" name="Subtitle 4"/>
          <p:cNvSpPr>
            <a:spLocks noGrp="1"/>
          </p:cNvSpPr>
          <p:nvPr>
            <p:ph type="subTitle" idx="10"/>
          </p:nvPr>
        </p:nvSpPr>
        <p:spPr>
          <a:xfrm>
            <a:off x="381002" y="133350"/>
            <a:ext cx="2667001" cy="171450"/>
          </a:xfrm>
        </p:spPr>
        <p:txBody>
          <a:bodyPr/>
          <a:lstStyle/>
          <a:p>
            <a:endParaRPr lang="en-US" dirty="0"/>
          </a:p>
        </p:txBody>
      </p:sp>
    </p:spTree>
    <p:extLst>
      <p:ext uri="{BB962C8B-B14F-4D97-AF65-F5344CB8AC3E}">
        <p14:creationId xmlns:p14="http://schemas.microsoft.com/office/powerpoint/2010/main" val="3090680684"/>
      </p:ext>
    </p:extLst>
  </p:cSld>
  <p:clrMapOvr>
    <a:masterClrMapping/>
  </p:clrMapOvr>
  <p:timing>
    <p:tnLst>
      <p:par>
        <p:cTn id="1" dur="indefinite" restart="never" nodeType="tmRoot"/>
      </p:par>
    </p:tnLst>
  </p:timing>
</p:sld>
</file>

<file path=ppt/theme/theme1.xml><?xml version="1.0" encoding="utf-8"?>
<a:theme xmlns:a="http://schemas.openxmlformats.org/drawingml/2006/main" name="IAASB_Powerpoint_template_ORANGE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0121002-IAASB-Australian_Outreach AS Public Seminar -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IAASB_Powerpoint_template_ORANGE RIBBON_WIDESCREEN</Template>
  <TotalTime>7514</TotalTime>
  <Words>1154</Words>
  <Application>Microsoft Office PowerPoint</Application>
  <PresentationFormat>On-screen Show (16:9)</PresentationFormat>
  <Paragraphs>128</Paragraphs>
  <Slides>17</Slides>
  <Notes>6</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IAASB_Powerpoint_template_ORANGE RIBBON_WIDESCREEN</vt:lpstr>
      <vt:lpstr>20121002-IAASB-Australian_Outreach AS Public Seminar -WIDESCREEN</vt:lpstr>
      <vt:lpstr>Auditor Reporting</vt:lpstr>
      <vt:lpstr>Agenda</vt:lpstr>
      <vt:lpstr>Feedback from the ITC</vt:lpstr>
      <vt:lpstr>Auditor Reporting – Looking Ahead</vt:lpstr>
      <vt:lpstr>PowerPoint Presentation</vt:lpstr>
      <vt:lpstr>Auditor Commentary (AC) – Responses to the ITC</vt:lpstr>
      <vt:lpstr> IAASB Discussions to Date</vt:lpstr>
      <vt:lpstr>Factors in Determining Key Audit Matters</vt:lpstr>
      <vt:lpstr>PowerPoint Presentation</vt:lpstr>
      <vt:lpstr>Presentation of the Auditor’s Report</vt:lpstr>
      <vt:lpstr>Enhanced Descriptions of Responsibilities</vt:lpstr>
      <vt:lpstr>Disclosure of Engagement Partner’s (EP) Name</vt:lpstr>
      <vt:lpstr>PowerPoint Presentation</vt:lpstr>
      <vt:lpstr>Responses to the ITC </vt:lpstr>
      <vt:lpstr>Liaison with Accounting Standard Setters</vt:lpstr>
      <vt:lpstr>IAASB Discussions to Date</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khealy</dc:creator>
  <cp:lastModifiedBy>Diane Jules</cp:lastModifiedBy>
  <cp:revision>301</cp:revision>
  <cp:lastPrinted>2013-04-04T14:23:43Z</cp:lastPrinted>
  <dcterms:created xsi:type="dcterms:W3CDTF">2012-09-25T18:45:55Z</dcterms:created>
  <dcterms:modified xsi:type="dcterms:W3CDTF">2013-04-04T14:23:52Z</dcterms:modified>
</cp:coreProperties>
</file>