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0"/>
  </p:notesMasterIdLst>
  <p:sldIdLst>
    <p:sldId id="267" r:id="rId2"/>
    <p:sldId id="268" r:id="rId3"/>
    <p:sldId id="275" r:id="rId4"/>
    <p:sldId id="277" r:id="rId5"/>
    <p:sldId id="278" r:id="rId6"/>
    <p:sldId id="273" r:id="rId7"/>
    <p:sldId id="274" r:id="rId8"/>
    <p:sldId id="270" r:id="rId9"/>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80" autoAdjust="0"/>
    <p:restoredTop sz="51932" autoAdjust="0"/>
  </p:normalViewPr>
  <p:slideViewPr>
    <p:cSldViewPr showGuides="1">
      <p:cViewPr varScale="1">
        <p:scale>
          <a:sx n="61" d="100"/>
          <a:sy n="61" d="100"/>
        </p:scale>
        <p:origin x="2165" y="43"/>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9/9/2015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dirty="0"/>
          </a:p>
        </p:txBody>
      </p:sp>
    </p:spTree>
    <p:extLst>
      <p:ext uri="{BB962C8B-B14F-4D97-AF65-F5344CB8AC3E}">
        <p14:creationId xmlns:p14="http://schemas.microsoft.com/office/powerpoint/2010/main" val="2101661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extLst>
      <p:ext uri="{BB962C8B-B14F-4D97-AF65-F5344CB8AC3E}">
        <p14:creationId xmlns:p14="http://schemas.microsoft.com/office/powerpoint/2010/main" val="4104464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r>
              <a:rPr lang="en-US" sz="2000" dirty="0" smtClean="0">
                <a:latin typeface="Arial" charset="0"/>
              </a:rPr>
              <a:t>PSWG</a:t>
            </a:r>
            <a:r>
              <a:rPr lang="en-US" sz="2000" dirty="0" smtClean="0"/>
              <a:t> m</a:t>
            </a:r>
            <a:r>
              <a:rPr lang="en-US" sz="1600" dirty="0" smtClean="0">
                <a:latin typeface="Arial" charset="0"/>
              </a:rPr>
              <a:t>embers to serve as “ambassadors” or “champions” on the topic on behalf of their respective standard setting boards (SSBs)</a:t>
            </a:r>
          </a:p>
          <a:p>
            <a:pPr lvl="0"/>
            <a:endParaRPr lang="en-US" sz="1600" dirty="0" smtClean="0">
              <a:latin typeface="Arial" charset="0"/>
            </a:endParaRPr>
          </a:p>
          <a:p>
            <a:pPr lvl="0"/>
            <a:r>
              <a:rPr lang="en-US" sz="1600" dirty="0" smtClean="0">
                <a:latin typeface="Arial" charset="0"/>
              </a:rPr>
              <a:t>PSWG Chair to function as a “facilitator” thereby encouraging discussions with SSBs</a:t>
            </a:r>
          </a:p>
          <a:p>
            <a:endParaRPr lang="en-US" sz="2000" smtClean="0">
              <a:latin typeface="Arial" charset="0"/>
            </a:endParaRPr>
          </a:p>
          <a:p>
            <a:r>
              <a:rPr lang="en-US" sz="2000" smtClean="0">
                <a:latin typeface="Arial" charset="0"/>
              </a:rPr>
              <a:t>IAASB </a:t>
            </a:r>
            <a:r>
              <a:rPr lang="en-US" sz="2000" dirty="0" smtClean="0">
                <a:latin typeface="Arial" charset="0"/>
              </a:rPr>
              <a:t>already committed to a project, others SSBs not yet at this stage, but the topic of professional skepticism is relevant to: </a:t>
            </a:r>
          </a:p>
          <a:p>
            <a:pPr lvl="1"/>
            <a:r>
              <a:rPr lang="en-US" sz="1600" dirty="0" smtClean="0">
                <a:latin typeface="Arial" charset="0"/>
              </a:rPr>
              <a:t>IAESB’s consultation on its future Strategy and Work Plan, expected to be issued in November 2015</a:t>
            </a:r>
          </a:p>
          <a:p>
            <a:pPr lvl="1"/>
            <a:r>
              <a:rPr lang="en-US" sz="1600" dirty="0" smtClean="0">
                <a:latin typeface="Arial" charset="0"/>
              </a:rPr>
              <a:t>IESBA work as part of its broader commitment to support the IAASB’s work aimed at enhancing audit quality, expected to discuss the topic at September 2015 IESBA Planning Committee meeting  </a:t>
            </a:r>
            <a:endParaRPr lang="en-US" dirty="0">
              <a:latin typeface="Arial" charset="0"/>
            </a:endParaRP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a:t>
            </a:fld>
            <a:endParaRPr lang="en-US" dirty="0"/>
          </a:p>
        </p:txBody>
      </p:sp>
    </p:spTree>
    <p:extLst>
      <p:ext uri="{BB962C8B-B14F-4D97-AF65-F5344CB8AC3E}">
        <p14:creationId xmlns:p14="http://schemas.microsoft.com/office/powerpoint/2010/main" val="4107677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7</a:t>
            </a:fld>
            <a:endParaRPr lang="en-US" dirty="0"/>
          </a:p>
        </p:txBody>
      </p:sp>
    </p:spTree>
    <p:extLst>
      <p:ext uri="{BB962C8B-B14F-4D97-AF65-F5344CB8AC3E}">
        <p14:creationId xmlns:p14="http://schemas.microsoft.com/office/powerpoint/2010/main" val="3396365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8</a:t>
            </a:fld>
            <a:endParaRPr lang="en-US" dirty="0"/>
          </a:p>
        </p:txBody>
      </p:sp>
      <p:sp>
        <p:nvSpPr>
          <p:cNvPr id="5" name="Date Placeholder 4"/>
          <p:cNvSpPr>
            <a:spLocks noGrp="1"/>
          </p:cNvSpPr>
          <p:nvPr>
            <p:ph type="dt" idx="11"/>
          </p:nvPr>
        </p:nvSpPr>
        <p:spPr/>
        <p:txBody>
          <a:bodyPr/>
          <a:lstStyle/>
          <a:p>
            <a:pPr>
              <a:defRPr/>
            </a:pPr>
            <a:r>
              <a:rPr lang="en-US" dirty="0" smtClean="0"/>
              <a:t>March 2014</a:t>
            </a:r>
            <a:endParaRPr lang="en-US" dirty="0"/>
          </a:p>
        </p:txBody>
      </p:sp>
      <p:sp>
        <p:nvSpPr>
          <p:cNvPr id="6" name="Header Placeholder 5"/>
          <p:cNvSpPr>
            <a:spLocks noGrp="1"/>
          </p:cNvSpPr>
          <p:nvPr>
            <p:ph type="hdr" sz="quarter" idx="12"/>
          </p:nvPr>
        </p:nvSpPr>
        <p:spPr/>
        <p:txBody>
          <a:bodyPr/>
          <a:lstStyle/>
          <a:p>
            <a:pPr>
              <a:defRPr/>
            </a:pPr>
            <a:r>
              <a:rPr lang="en-US" dirty="0" smtClean="0"/>
              <a:t>IAASB Agenda Item 6</a:t>
            </a:r>
            <a:endParaRPr lang="en-US" dirty="0"/>
          </a:p>
        </p:txBody>
      </p:sp>
    </p:spTree>
    <p:extLst>
      <p:ext uri="{BB962C8B-B14F-4D97-AF65-F5344CB8AC3E}">
        <p14:creationId xmlns:p14="http://schemas.microsoft.com/office/powerpoint/2010/main" val="15001738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iaasb.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pic>
        <p:nvPicPr>
          <p:cNvPr id="13" name="Picture 6" descr="Ribbon_orange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8" name="Rectangle 5"/>
          <p:cNvSpPr>
            <a:spLocks noChangeArrowheads="1"/>
          </p:cNvSpPr>
          <p:nvPr userDrawn="1"/>
        </p:nvSpPr>
        <p:spPr bwMode="auto">
          <a:xfrm flipH="1">
            <a:off x="381000" y="4572000"/>
            <a:ext cx="8763000"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6" name="TextBox 5"/>
          <p:cNvSpPr txBox="1"/>
          <p:nvPr userDrawn="1"/>
        </p:nvSpPr>
        <p:spPr>
          <a:xfrm>
            <a:off x="3729430" y="3829050"/>
            <a:ext cx="1685141"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www.iaasb.org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1735"/>
            <a:ext cx="9140971" cy="125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p:cNvSpPr>
            <a:spLocks noChangeArrowheads="1"/>
          </p:cNvSpPr>
          <p:nvPr/>
        </p:nvSpPr>
        <p:spPr bwMode="auto">
          <a:xfrm flipH="1">
            <a:off x="381000" y="4572000"/>
            <a:ext cx="8763000"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endParaRPr lang="en-US" sz="800" dirty="0" smtClean="0">
              <a:solidFill>
                <a:schemeClr val="bg2"/>
              </a:solidFill>
              <a:cs typeface="MS PGothic" charset="0"/>
            </a:endParaRP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Professional Skepticism </a:t>
            </a:r>
            <a:endParaRPr lang="en-US" dirty="0">
              <a:latin typeface="Arial" charset="0"/>
            </a:endParaRPr>
          </a:p>
        </p:txBody>
      </p:sp>
      <p:sp>
        <p:nvSpPr>
          <p:cNvPr id="3" name="Subtitle 2"/>
          <p:cNvSpPr>
            <a:spLocks noGrp="1"/>
          </p:cNvSpPr>
          <p:nvPr>
            <p:ph type="subTitle" idx="1"/>
          </p:nvPr>
        </p:nvSpPr>
        <p:spPr>
          <a:xfrm>
            <a:off x="4267200" y="2876550"/>
            <a:ext cx="3060700" cy="1314450"/>
          </a:xfrm>
        </p:spPr>
        <p:txBody>
          <a:bodyPr/>
          <a:lstStyle/>
          <a:p>
            <a:r>
              <a:rPr lang="en-US" dirty="0"/>
              <a:t>Prof. Annette Köhler, IAASB Member and </a:t>
            </a:r>
            <a:r>
              <a:rPr lang="en-US" dirty="0" smtClean="0"/>
              <a:t>Working Group Chair</a:t>
            </a:r>
            <a:endParaRPr lang="en-US" dirty="0"/>
          </a:p>
          <a:p>
            <a:endParaRPr lang="en-US" dirty="0" smtClean="0">
              <a:latin typeface="Arial" charset="0"/>
            </a:endParaRPr>
          </a:p>
          <a:p>
            <a:r>
              <a:rPr lang="en-US" dirty="0" smtClean="0">
                <a:latin typeface="Arial" charset="0"/>
              </a:rPr>
              <a:t>IAASB CAG Meeting</a:t>
            </a:r>
          </a:p>
          <a:p>
            <a:r>
              <a:rPr lang="en-US" dirty="0" smtClean="0">
                <a:latin typeface="Arial" charset="0"/>
              </a:rPr>
              <a:t>September 15, 2015</a:t>
            </a:r>
            <a:endParaRPr lang="en-US" dirty="0">
              <a:latin typeface="Arial" charset="0"/>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rPr>
              <a:t>Background and Introduction </a:t>
            </a:r>
            <a:endParaRPr lang="en-US" dirty="0">
              <a:latin typeface="Arial" charset="0"/>
            </a:endParaRPr>
          </a:p>
        </p:txBody>
      </p:sp>
      <p:sp>
        <p:nvSpPr>
          <p:cNvPr id="30723" name="Subtitle 15"/>
          <p:cNvSpPr>
            <a:spLocks noGrp="1"/>
          </p:cNvSpPr>
          <p:nvPr>
            <p:ph type="subTitle" idx="10"/>
          </p:nvPr>
        </p:nvSpPr>
        <p:spPr/>
        <p:txBody>
          <a:bodyPr/>
          <a:lstStyle/>
          <a:p>
            <a:endParaRPr lang="en-US" dirty="0">
              <a:latin typeface="Arial" charset="0"/>
            </a:endParaRPr>
          </a:p>
        </p:txBody>
      </p:sp>
      <p:sp>
        <p:nvSpPr>
          <p:cNvPr id="2" name="Content Placeholder 1"/>
          <p:cNvSpPr>
            <a:spLocks noGrp="1"/>
          </p:cNvSpPr>
          <p:nvPr>
            <p:ph idx="1"/>
          </p:nvPr>
        </p:nvSpPr>
        <p:spPr>
          <a:xfrm>
            <a:off x="76200" y="1352550"/>
            <a:ext cx="8991600" cy="3063240"/>
          </a:xfrm>
        </p:spPr>
        <p:txBody>
          <a:bodyPr/>
          <a:lstStyle/>
          <a:p>
            <a:r>
              <a:rPr lang="en-US" sz="2200" dirty="0" smtClean="0">
                <a:latin typeface="Arial" charset="0"/>
              </a:rPr>
              <a:t>ISAs define professional skepticism as </a:t>
            </a:r>
            <a:r>
              <a:rPr lang="en-US" sz="2200" b="1" dirty="0" smtClean="0">
                <a:solidFill>
                  <a:srgbClr val="FF0000"/>
                </a:solidFill>
                <a:latin typeface="Arial" charset="0"/>
              </a:rPr>
              <a:t>an attitude </a:t>
            </a:r>
            <a:r>
              <a:rPr lang="en-US" sz="2200" dirty="0" smtClean="0">
                <a:latin typeface="Arial" charset="0"/>
              </a:rPr>
              <a:t>that includes a </a:t>
            </a:r>
            <a:r>
              <a:rPr lang="en-US" sz="2200" b="1" dirty="0" smtClean="0">
                <a:solidFill>
                  <a:srgbClr val="FF0000"/>
                </a:solidFill>
                <a:latin typeface="Arial" charset="0"/>
              </a:rPr>
              <a:t>questioning mind, being alert </a:t>
            </a:r>
            <a:r>
              <a:rPr lang="en-US" sz="2200" dirty="0" smtClean="0">
                <a:latin typeface="Arial" charset="0"/>
              </a:rPr>
              <a:t>to conditions which may indicate possible misstatement due to error or fraud, and a </a:t>
            </a:r>
            <a:r>
              <a:rPr lang="en-US" sz="2200" b="1" dirty="0" smtClean="0">
                <a:solidFill>
                  <a:srgbClr val="FF0000"/>
                </a:solidFill>
                <a:latin typeface="Arial" charset="0"/>
              </a:rPr>
              <a:t>critical assessment of evidence </a:t>
            </a:r>
            <a:endParaRPr lang="en-US" sz="2200" dirty="0" smtClean="0">
              <a:latin typeface="Arial" charset="0"/>
            </a:endParaRPr>
          </a:p>
          <a:p>
            <a:pPr lvl="1"/>
            <a:r>
              <a:rPr lang="en-US" sz="1800" dirty="0" smtClean="0">
                <a:latin typeface="Arial" charset="0"/>
              </a:rPr>
              <a:t>Interrelated with fundamental concepts of independence of mind, objectivity and professional judgment, and contributes to audit quality </a:t>
            </a:r>
          </a:p>
          <a:p>
            <a:pPr lvl="1"/>
            <a:r>
              <a:rPr lang="en-US" sz="1800" dirty="0" smtClean="0">
                <a:latin typeface="Arial" charset="0"/>
              </a:rPr>
              <a:t>Also addressed in the IESBA Code and IAESB’s </a:t>
            </a:r>
            <a:r>
              <a:rPr lang="en-US" sz="1800" dirty="0">
                <a:latin typeface="Arial" charset="0"/>
              </a:rPr>
              <a:t>e</a:t>
            </a:r>
            <a:r>
              <a:rPr lang="en-US" sz="1800" dirty="0" smtClean="0">
                <a:latin typeface="Arial" charset="0"/>
              </a:rPr>
              <a:t>ducation standards </a:t>
            </a:r>
          </a:p>
          <a:p>
            <a:r>
              <a:rPr lang="en-US" sz="2200" dirty="0" smtClean="0">
                <a:latin typeface="Arial" charset="0"/>
              </a:rPr>
              <a:t>February 2012 Staff Publication addresses how professional skepticism applies to audits of financial statements</a:t>
            </a:r>
          </a:p>
          <a:p>
            <a:pPr lvl="1"/>
            <a:endParaRPr lang="en-US" dirty="0">
              <a:latin typeface="Arial" charset="0"/>
            </a:endParaRPr>
          </a:p>
          <a:p>
            <a:pPr lvl="1"/>
            <a:endParaRPr lang="en-US" dirty="0">
              <a:latin typeface="Arial" charset="0"/>
            </a:endParaRPr>
          </a:p>
        </p:txBody>
      </p:sp>
    </p:spTree>
    <p:extLst>
      <p:ext uri="{BB962C8B-B14F-4D97-AF65-F5344CB8AC3E}">
        <p14:creationId xmlns:p14="http://schemas.microsoft.com/office/powerpoint/2010/main" val="241413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45876"/>
            <a:ext cx="8915400" cy="3130874"/>
          </a:xfrm>
        </p:spPr>
        <p:txBody>
          <a:bodyPr/>
          <a:lstStyle/>
          <a:p>
            <a:r>
              <a:rPr lang="en-US" dirty="0" smtClean="0"/>
              <a:t>Calls for enhanced auditor professional skepticism from many stakeholders, including </a:t>
            </a:r>
          </a:p>
          <a:p>
            <a:pPr lvl="1"/>
            <a:r>
              <a:rPr lang="en-US" sz="1800" dirty="0" smtClean="0"/>
              <a:t>Regulator and audit oversight authorities </a:t>
            </a:r>
          </a:p>
          <a:p>
            <a:pPr lvl="1"/>
            <a:r>
              <a:rPr lang="en-US" sz="1800" dirty="0" smtClean="0"/>
              <a:t>Outreach and other national initiatives </a:t>
            </a:r>
          </a:p>
          <a:p>
            <a:pPr lvl="1"/>
            <a:r>
              <a:rPr lang="en-US" sz="1800" dirty="0" smtClean="0"/>
              <a:t>Academic research </a:t>
            </a:r>
          </a:p>
          <a:p>
            <a:r>
              <a:rPr lang="en-US" dirty="0" smtClean="0"/>
              <a:t>Working Group established comprising of </a:t>
            </a:r>
            <a:r>
              <a:rPr lang="en-US" dirty="0"/>
              <a:t>representatives from IAASB, IESBA and </a:t>
            </a:r>
            <a:r>
              <a:rPr lang="en-US" dirty="0" smtClean="0"/>
              <a:t>IAESB</a:t>
            </a:r>
          </a:p>
          <a:p>
            <a:pPr lvl="1"/>
            <a:r>
              <a:rPr lang="en-US" sz="1800" dirty="0" smtClean="0"/>
              <a:t>Collaborated approach that includes other standard setting boards </a:t>
            </a:r>
            <a:endParaRPr lang="en-US" sz="18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228600" y="438150"/>
            <a:ext cx="8229600" cy="576230"/>
          </a:xfrm>
        </p:spPr>
        <p:txBody>
          <a:bodyPr/>
          <a:lstStyle/>
          <a:p>
            <a:r>
              <a:rPr lang="en-US" dirty="0" smtClean="0"/>
              <a:t>Why Should the IAASB Consider a Professional Skepticism Project Now?</a:t>
            </a:r>
            <a:endParaRPr lang="en-US" dirty="0"/>
          </a:p>
        </p:txBody>
      </p:sp>
    </p:spTree>
    <p:extLst>
      <p:ext uri="{BB962C8B-B14F-4D97-AF65-F5344CB8AC3E}">
        <p14:creationId xmlns:p14="http://schemas.microsoft.com/office/powerpoint/2010/main" val="26167324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352550"/>
            <a:ext cx="8915400" cy="3063240"/>
          </a:xfrm>
        </p:spPr>
        <p:txBody>
          <a:bodyPr/>
          <a:lstStyle/>
          <a:p>
            <a:r>
              <a:rPr lang="en-US" dirty="0" smtClean="0"/>
              <a:t>To determine the conceptual issues related to professional skepticism, broadly across all the international standards (audit, ethics and education), and</a:t>
            </a:r>
          </a:p>
          <a:p>
            <a:pPr marL="804672" lvl="1" indent="-457200">
              <a:buFont typeface="+mj-lt"/>
              <a:buAutoNum type="alphaLcParenR"/>
            </a:pPr>
            <a:r>
              <a:rPr lang="en-US" dirty="0" smtClean="0"/>
              <a:t>Identify where further alignment is needed, or where gaps exists; and </a:t>
            </a:r>
          </a:p>
          <a:p>
            <a:pPr marL="804672" lvl="1" indent="-457200">
              <a:buFont typeface="+mj-lt"/>
              <a:buAutoNum type="alphaLcParenR"/>
            </a:pPr>
            <a:r>
              <a:rPr lang="en-US" dirty="0" smtClean="0"/>
              <a:t>Make observations or recommendations for further actions, as needed. </a:t>
            </a:r>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PSWG Objective</a:t>
            </a:r>
            <a:endParaRPr lang="en-US" dirty="0"/>
          </a:p>
        </p:txBody>
      </p:sp>
    </p:spTree>
    <p:extLst>
      <p:ext uri="{BB962C8B-B14F-4D97-AF65-F5344CB8AC3E}">
        <p14:creationId xmlns:p14="http://schemas.microsoft.com/office/powerpoint/2010/main" val="475391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416" y="1200150"/>
            <a:ext cx="9137822" cy="3063240"/>
          </a:xfrm>
        </p:spPr>
        <p:txBody>
          <a:bodyPr/>
          <a:lstStyle/>
          <a:p>
            <a:r>
              <a:rPr lang="en-US" sz="2200" dirty="0" smtClean="0"/>
              <a:t>Based on </a:t>
            </a:r>
            <a:r>
              <a:rPr lang="en-US" sz="2200" dirty="0"/>
              <a:t>extant </a:t>
            </a:r>
            <a:r>
              <a:rPr lang="en-US" sz="2200" dirty="0" smtClean="0"/>
              <a:t>international standards </a:t>
            </a:r>
            <a:r>
              <a:rPr lang="en-US" sz="2200" dirty="0"/>
              <a:t>(audit, ethics and education</a:t>
            </a:r>
            <a:r>
              <a:rPr lang="en-US" sz="2200" dirty="0" smtClean="0"/>
              <a:t>)</a:t>
            </a:r>
            <a:r>
              <a:rPr lang="en-US" dirty="0" smtClean="0"/>
              <a:t>: </a:t>
            </a:r>
          </a:p>
          <a:p>
            <a:pPr lvl="1">
              <a:buFont typeface="+mj-lt"/>
              <a:buAutoNum type="alphaLcParenR"/>
            </a:pPr>
            <a:r>
              <a:rPr lang="en-US" sz="1800" dirty="0" smtClean="0"/>
              <a:t>What is professional skepticism (PS)? Are the requirements and expectations clear? (e.g., Are the links between PS, and the concepts of assurance, evidence, engagement risk, due care, integrity, independence of mind, objectivity, and competence sufficiently clear and well understood?)</a:t>
            </a:r>
          </a:p>
          <a:p>
            <a:pPr lvl="1">
              <a:buFont typeface="+mj-lt"/>
              <a:buAutoNum type="alphaLcParenR"/>
            </a:pPr>
            <a:r>
              <a:rPr lang="en-US" sz="1800" dirty="0" smtClean="0"/>
              <a:t>What are the skills and competencies required for applying PS? </a:t>
            </a:r>
          </a:p>
          <a:p>
            <a:pPr lvl="1">
              <a:buFont typeface="+mj-lt"/>
              <a:buAutoNum type="alphaLcParenR"/>
            </a:pPr>
            <a:r>
              <a:rPr lang="en-US" sz="1800" dirty="0" smtClean="0"/>
              <a:t>What are the impediments affecting the consistent application of professional skepticism?</a:t>
            </a:r>
          </a:p>
          <a:p>
            <a:pPr marL="342900" lvl="1" indent="-342900">
              <a:spcBef>
                <a:spcPts val="600"/>
              </a:spcBef>
              <a:buChar char="•"/>
            </a:pPr>
            <a:r>
              <a:rPr lang="en-US" sz="2200" dirty="0" smtClean="0">
                <a:cs typeface="ＭＳ Ｐゴシック" charset="0"/>
              </a:rPr>
              <a:t>Based on the responses to a–c, </a:t>
            </a:r>
            <a:r>
              <a:rPr lang="en-US" sz="2200" dirty="0">
                <a:cs typeface="ＭＳ Ｐゴシック" charset="0"/>
              </a:rPr>
              <a:t>w</a:t>
            </a:r>
            <a:r>
              <a:rPr lang="en-US" sz="2200" dirty="0" smtClean="0">
                <a:cs typeface="ＭＳ Ｐゴシック" charset="0"/>
              </a:rPr>
              <a:t>hat </a:t>
            </a:r>
            <a:r>
              <a:rPr lang="en-US" sz="2200" dirty="0">
                <a:cs typeface="ＭＳ Ｐゴシック" charset="0"/>
              </a:rPr>
              <a:t>observations can be made </a:t>
            </a:r>
            <a:r>
              <a:rPr lang="en-US" sz="2200" dirty="0" smtClean="0">
                <a:cs typeface="ＭＳ Ｐゴシック" charset="0"/>
              </a:rPr>
              <a:t>about each suite of standards?</a:t>
            </a:r>
            <a:endParaRPr lang="en-US" sz="2200" dirty="0">
              <a:cs typeface="ＭＳ Ｐゴシック" charset="0"/>
            </a:endParaRPr>
          </a:p>
          <a:p>
            <a:endParaRPr lang="en-US" sz="2200" dirty="0" smtClean="0"/>
          </a:p>
          <a:p>
            <a:endParaRPr lang="en-US" dirty="0" smtClean="0"/>
          </a:p>
          <a:p>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76200" y="285750"/>
            <a:ext cx="8153400" cy="585820"/>
          </a:xfrm>
        </p:spPr>
        <p:txBody>
          <a:bodyPr/>
          <a:lstStyle/>
          <a:p>
            <a:r>
              <a:rPr lang="en-US" dirty="0" smtClean="0"/>
              <a:t>Key Questions Relevant for Determining a Way Forward  </a:t>
            </a:r>
            <a:endParaRPr lang="en-US" dirty="0"/>
          </a:p>
        </p:txBody>
      </p:sp>
    </p:spTree>
    <p:extLst>
      <p:ext uri="{BB962C8B-B14F-4D97-AF65-F5344CB8AC3E}">
        <p14:creationId xmlns:p14="http://schemas.microsoft.com/office/powerpoint/2010/main" val="2251821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1" y="1276350"/>
            <a:ext cx="8991600" cy="3352800"/>
          </a:xfrm>
        </p:spPr>
        <p:txBody>
          <a:bodyPr/>
          <a:lstStyle/>
          <a:p>
            <a:r>
              <a:rPr lang="en-US" sz="2200" dirty="0" smtClean="0"/>
              <a:t>Panelists/ IAASB shared perspectives and considered underlying issues and brainstorm potential solutions </a:t>
            </a:r>
          </a:p>
          <a:p>
            <a:r>
              <a:rPr lang="en-US" sz="2200" dirty="0"/>
              <a:t>Concept of professional skepticism is complex and difficult to address because of behavioral and psychological aspects </a:t>
            </a:r>
          </a:p>
          <a:p>
            <a:pPr lvl="1"/>
            <a:r>
              <a:rPr lang="en-US" sz="1800" dirty="0"/>
              <a:t>Influenced by personal traits (i.e., attitudes and values), state-specific aspects (i.e., knowledge and experience of individual auditors), as well as culture</a:t>
            </a:r>
          </a:p>
          <a:p>
            <a:pPr lvl="1"/>
            <a:r>
              <a:rPr lang="en-US" sz="1800" dirty="0"/>
              <a:t>Solutions beyond standard setting needed </a:t>
            </a:r>
            <a:endParaRPr lang="en-US" sz="1800" dirty="0" smtClean="0"/>
          </a:p>
          <a:p>
            <a:pPr lvl="1"/>
            <a:r>
              <a:rPr lang="en-US" sz="1800" dirty="0" smtClean="0"/>
              <a:t>Need </a:t>
            </a:r>
            <a:r>
              <a:rPr lang="en-US" sz="1800" dirty="0"/>
              <a:t>for a further understanding of what triggers </a:t>
            </a:r>
            <a:r>
              <a:rPr lang="en-US" dirty="0"/>
              <a:t>inspection </a:t>
            </a:r>
            <a:r>
              <a:rPr lang="en-US" dirty="0" smtClean="0"/>
              <a:t>findings </a:t>
            </a:r>
          </a:p>
          <a:p>
            <a:pPr marL="342900" lvl="1" indent="-342900">
              <a:spcBef>
                <a:spcPts val="600"/>
              </a:spcBef>
              <a:buChar char="•"/>
            </a:pPr>
            <a:r>
              <a:rPr lang="en-US" sz="2200" dirty="0">
                <a:cs typeface="ＭＳ Ｐゴシック" charset="0"/>
              </a:rPr>
              <a:t>CAG to be informed by one of the June 2015 panelists</a:t>
            </a:r>
          </a:p>
          <a:p>
            <a:pPr lvl="1"/>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June 2015 Panel Discussion </a:t>
            </a:r>
            <a:endParaRPr lang="en-US" dirty="0"/>
          </a:p>
        </p:txBody>
      </p:sp>
    </p:spTree>
    <p:extLst>
      <p:ext uri="{BB962C8B-B14F-4D97-AF65-F5344CB8AC3E}">
        <p14:creationId xmlns:p14="http://schemas.microsoft.com/office/powerpoint/2010/main" val="3021702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352550"/>
            <a:ext cx="9220200" cy="3063240"/>
          </a:xfrm>
        </p:spPr>
        <p:txBody>
          <a:bodyPr/>
          <a:lstStyle/>
          <a:p>
            <a:pPr marL="342900" lvl="1" indent="-342900">
              <a:spcBef>
                <a:spcPts val="600"/>
              </a:spcBef>
              <a:buFontTx/>
              <a:buChar char="•"/>
            </a:pPr>
            <a:r>
              <a:rPr lang="en-US" sz="2400" dirty="0" smtClean="0"/>
              <a:t>Invitation </a:t>
            </a:r>
            <a:r>
              <a:rPr lang="en-US" sz="2400" dirty="0"/>
              <a:t>to Comment (ITC</a:t>
            </a:r>
            <a:r>
              <a:rPr lang="en-US" sz="2400" dirty="0" smtClean="0"/>
              <a:t>) planned for December 2015 approval </a:t>
            </a:r>
          </a:p>
          <a:p>
            <a:pPr lvl="1"/>
            <a:r>
              <a:rPr lang="en-US" sz="1800" dirty="0"/>
              <a:t>ITC intended to address matters relevant to the IAASB’s work on the topics of quality control, group audits, financial institutions and professional </a:t>
            </a:r>
            <a:r>
              <a:rPr lang="en-US" sz="1800" dirty="0" smtClean="0"/>
              <a:t>skepticism</a:t>
            </a:r>
          </a:p>
          <a:p>
            <a:pPr lvl="1"/>
            <a:r>
              <a:rPr lang="en-US" sz="1800" dirty="0"/>
              <a:t>Summary of the June 2015 panel discussion to be included in the ITC</a:t>
            </a:r>
          </a:p>
          <a:p>
            <a:pPr marL="342900" lvl="1" indent="-342900">
              <a:spcBef>
                <a:spcPts val="600"/>
              </a:spcBef>
              <a:buFontTx/>
              <a:buChar char="•"/>
            </a:pPr>
            <a:r>
              <a:rPr lang="en-US" sz="2400" dirty="0" smtClean="0"/>
              <a:t>Research </a:t>
            </a:r>
            <a:r>
              <a:rPr lang="en-US" sz="2400" dirty="0"/>
              <a:t>synthesis to be considered in December 2015 </a:t>
            </a:r>
          </a:p>
          <a:p>
            <a:pPr lvl="1"/>
            <a:r>
              <a:rPr lang="en-US" sz="1800" dirty="0"/>
              <a:t>Research synthesis aimed at summarizing ongoing and released work on the topic of professional skepticism since </a:t>
            </a:r>
            <a:r>
              <a:rPr lang="en-US" sz="1800" dirty="0" smtClean="0"/>
              <a:t>2013</a:t>
            </a:r>
            <a:endParaRPr lang="en-US" sz="18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304800" y="387188"/>
            <a:ext cx="7543800" cy="400050"/>
          </a:xfrm>
        </p:spPr>
        <p:txBody>
          <a:bodyPr/>
          <a:lstStyle/>
          <a:p>
            <a:r>
              <a:rPr lang="en-US" dirty="0" smtClean="0"/>
              <a:t>Next Steps </a:t>
            </a:r>
            <a:endParaRPr lang="en-US" dirty="0"/>
          </a:p>
        </p:txBody>
      </p:sp>
    </p:spTree>
    <p:extLst>
      <p:ext uri="{BB962C8B-B14F-4D97-AF65-F5344CB8AC3E}">
        <p14:creationId xmlns:p14="http://schemas.microsoft.com/office/powerpoint/2010/main" val="38506824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3336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IAASB_Powerpoint_template_ORANGE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AASB_Powerpoint_template_ORANGE RIBBON_WIDESCREEN" id="{76668B51-55C5-4631-9F8E-1C2D3EBDF4B6}" vid="{7BE31817-7DFA-4EF6-9B51-98C82336389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IAASB_Powerpoint_template_ORANGE RIBBON_WIDESCREEN</Template>
  <TotalTime>81</TotalTime>
  <Words>604</Words>
  <Application>Microsoft Office PowerPoint</Application>
  <PresentationFormat>On-screen Show (16:9)</PresentationFormat>
  <Paragraphs>55</Paragraphs>
  <Slides>8</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ＭＳ Ｐゴシック</vt:lpstr>
      <vt:lpstr>ＭＳ Ｐゴシック</vt:lpstr>
      <vt:lpstr>Arial</vt:lpstr>
      <vt:lpstr>Calibri</vt:lpstr>
      <vt:lpstr>ヒラギノ角ゴ Pro W3</vt:lpstr>
      <vt:lpstr>IAASB_Powerpoint_template_ORANGE RIBBON_WIDESCREEN</vt:lpstr>
      <vt:lpstr>Professional Skepticism </vt:lpstr>
      <vt:lpstr>Background and Introduction </vt:lpstr>
      <vt:lpstr>Why Should the IAASB Consider a Professional Skepticism Project Now?</vt:lpstr>
      <vt:lpstr>PSWG Objective</vt:lpstr>
      <vt:lpstr>Key Questions Relevant for Determining a Way Forward  </vt:lpstr>
      <vt:lpstr>June 2015 Panel Discussion </vt:lpstr>
      <vt:lpstr>Next Steps </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Beverley Bahlmann</dc:creator>
  <cp:lastModifiedBy>Diane Jules</cp:lastModifiedBy>
  <cp:revision>43</cp:revision>
  <cp:lastPrinted>2011-09-27T17:54:21Z</cp:lastPrinted>
  <dcterms:created xsi:type="dcterms:W3CDTF">2014-08-11T13:59:42Z</dcterms:created>
  <dcterms:modified xsi:type="dcterms:W3CDTF">2015-09-09T17:58:36Z</dcterms:modified>
</cp:coreProperties>
</file>